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Coming Soon"/>
      <p:regular r:id="rId34"/>
    </p:embeddedFont>
    <p:embeddedFont>
      <p:font typeface="Comforta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omfortaa-regular.fntdata"/><Relationship Id="rId12" Type="http://schemas.openxmlformats.org/officeDocument/2006/relationships/slide" Target="slides/slide7.xml"/><Relationship Id="rId34" Type="http://schemas.openxmlformats.org/officeDocument/2006/relationships/font" Target="fonts/ComingSoon-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omforta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5413d79ac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5413d79ac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353153a5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353153a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353153a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353153a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353153a5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353153a5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353153a5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353153a5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37e2ba5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37e2ba5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3c029de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3c029de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353153a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353153a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353153a5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353153a5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353153a5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353153a5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37e2ba5f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537e2ba5f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538b2a472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538b2a472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353153a5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353153a5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37e2ba5f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37e2ba5f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37e2ba5f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537e2ba5f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37e2ba5f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537e2ba5f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37e2ba5f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37e2ba5f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538b2a472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538b2a472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538b2a472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538b2a472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Perhaps we can all learn something from Amazon here -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38b2a472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538b2a472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3cdf8ea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3cdf8ea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538b2a472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538b2a472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37e2ba5f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37e2ba5f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37e2ba5f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37e2ba5f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Personally, I don’t like including Indie with genres, as i don’t really believe that it’s really a “genre” - An indie game is indie due to its development, rather than its contents. Regardless, we can still see that they make up the vast majority of releases.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sz="1400">
                <a:solidFill>
                  <a:schemeClr val="dk1"/>
                </a:solidFill>
              </a:rPr>
              <a:t>So, we can see what is and has been popular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But can we predict what genre will do well?</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If we can, what elements help contribute towards success?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537e2ba5f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537e2ba5f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5353153a5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353153a5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353153a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353153a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an open world? Wikipedia defines it as a method of game design that allows the player to approach objectives freely, as opposed to more linear and structured gameplay. Essentially, the play has more freedom to interact with the game as they like, as opposed to strictly how the developer intended.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6.png"/><Relationship Id="rId11" Type="http://schemas.openxmlformats.org/officeDocument/2006/relationships/image" Target="../media/image30.png"/><Relationship Id="rId10" Type="http://schemas.openxmlformats.org/officeDocument/2006/relationships/image" Target="../media/image29.png"/><Relationship Id="rId12" Type="http://schemas.openxmlformats.org/officeDocument/2006/relationships/image" Target="../media/image24.png"/><Relationship Id="rId9"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15.png"/><Relationship Id="rId8"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jpg"/><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nik-davis.github.io/" TargetMode="External"/><Relationship Id="rId4" Type="http://schemas.openxmlformats.org/officeDocument/2006/relationships/image" Target="../media/image10.png"/><Relationship Id="rId5" Type="http://schemas.openxmlformats.org/officeDocument/2006/relationships/image" Target="../media/image27.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314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Video Games analysis -</a:t>
            </a:r>
            <a:endParaRPr/>
          </a:p>
          <a:p>
            <a:pPr indent="0" lvl="0" marL="0" rtl="0" algn="ctr">
              <a:spcBef>
                <a:spcPts val="0"/>
              </a:spcBef>
              <a:spcAft>
                <a:spcPts val="0"/>
              </a:spcAft>
              <a:buNone/>
            </a:pPr>
            <a:r>
              <a:rPr lang="en-GB"/>
              <a:t>Cailean Smith</a:t>
            </a:r>
            <a:endParaRPr/>
          </a:p>
          <a:p>
            <a:pPr indent="0" lvl="0" marL="0" rtl="0" algn="ctr">
              <a:spcBef>
                <a:spcPts val="0"/>
              </a:spcBef>
              <a:spcAft>
                <a:spcPts val="0"/>
              </a:spcAft>
              <a:buNone/>
            </a:pPr>
            <a:r>
              <a:rPr lang="en-GB"/>
              <a:t>Codeclan DR20</a:t>
            </a:r>
            <a:endParaRPr/>
          </a:p>
        </p:txBody>
      </p:sp>
      <p:sp>
        <p:nvSpPr>
          <p:cNvPr id="55" name="Google Shape;55;p13"/>
          <p:cNvSpPr txBox="1"/>
          <p:nvPr>
            <p:ph idx="1" type="subTitle"/>
          </p:nvPr>
        </p:nvSpPr>
        <p:spPr>
          <a:xfrm>
            <a:off x="311700" y="42682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Run me on Google Slides!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p:nvPr/>
        </p:nvSpPr>
        <p:spPr>
          <a:xfrm>
            <a:off x="81575" y="1180325"/>
            <a:ext cx="5354700" cy="3334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Run 2 - 500 Estimators</a:t>
            </a:r>
            <a:endParaRPr/>
          </a:p>
        </p:txBody>
      </p:sp>
      <p:sp>
        <p:nvSpPr>
          <p:cNvPr id="153" name="Google Shape;153;p22"/>
          <p:cNvSpPr txBox="1"/>
          <p:nvPr>
            <p:ph idx="1" type="body"/>
          </p:nvPr>
        </p:nvSpPr>
        <p:spPr>
          <a:xfrm>
            <a:off x="5476950" y="1064825"/>
            <a:ext cx="3513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This run had more estimators, </a:t>
            </a:r>
            <a:r>
              <a:rPr b="1" i="1" lang="en-GB" sz="1600">
                <a:solidFill>
                  <a:srgbClr val="0000FF"/>
                </a:solidFill>
              </a:rPr>
              <a:t>multiplayer</a:t>
            </a:r>
            <a:r>
              <a:rPr lang="en-GB" sz="1600"/>
              <a:t> changed to a binary True/False, and added the additional variable </a:t>
            </a:r>
            <a:r>
              <a:rPr b="1" i="1" lang="en-GB" sz="1600">
                <a:solidFill>
                  <a:srgbClr val="0000FF"/>
                </a:solidFill>
              </a:rPr>
              <a:t>is_simulation</a:t>
            </a:r>
            <a:r>
              <a:rPr lang="en-GB" sz="1600">
                <a:solidFill>
                  <a:srgbClr val="000000"/>
                </a:solidFill>
              </a:rPr>
              <a:t>.</a:t>
            </a:r>
            <a:endParaRPr sz="1600">
              <a:solidFill>
                <a:srgbClr val="000000"/>
              </a:solidFill>
            </a:endParaRPr>
          </a:p>
          <a:p>
            <a:pPr indent="0" lvl="0" marL="0" rtl="0" algn="l">
              <a:spcBef>
                <a:spcPts val="1200"/>
              </a:spcBef>
              <a:spcAft>
                <a:spcPts val="1200"/>
              </a:spcAft>
              <a:buNone/>
            </a:pPr>
            <a:r>
              <a:rPr lang="en-GB" sz="1600"/>
              <a:t>Again,</a:t>
            </a:r>
            <a:r>
              <a:rPr lang="en-GB" sz="1600">
                <a:solidFill>
                  <a:srgbClr val="000000"/>
                </a:solidFill>
              </a:rPr>
              <a:t> </a:t>
            </a:r>
            <a:r>
              <a:rPr b="1" i="1" lang="en-GB" sz="1600">
                <a:solidFill>
                  <a:srgbClr val="0000FF"/>
                </a:solidFill>
              </a:rPr>
              <a:t>is_open_world </a:t>
            </a:r>
            <a:r>
              <a:rPr lang="en-GB" sz="1600"/>
              <a:t>was the most </a:t>
            </a:r>
            <a:r>
              <a:rPr lang="en-GB" sz="1600"/>
              <a:t>influential</a:t>
            </a:r>
            <a:r>
              <a:rPr lang="en-GB" sz="1600"/>
              <a:t> variable</a:t>
            </a:r>
            <a:endParaRPr sz="1600"/>
          </a:p>
        </p:txBody>
      </p:sp>
      <p:pic>
        <p:nvPicPr>
          <p:cNvPr id="154" name="Google Shape;154;p22"/>
          <p:cNvPicPr preferRelativeResize="0"/>
          <p:nvPr/>
        </p:nvPicPr>
        <p:blipFill>
          <a:blip r:embed="rId3">
            <a:alphaModFix/>
          </a:blip>
          <a:stretch>
            <a:fillRect/>
          </a:stretch>
        </p:blipFill>
        <p:spPr>
          <a:xfrm>
            <a:off x="134425" y="1218438"/>
            <a:ext cx="5253851" cy="3262775"/>
          </a:xfrm>
          <a:prstGeom prst="rect">
            <a:avLst/>
          </a:prstGeom>
          <a:noFill/>
          <a:ln>
            <a:noFill/>
          </a:ln>
        </p:spPr>
      </p:pic>
      <p:cxnSp>
        <p:nvCxnSpPr>
          <p:cNvPr id="155" name="Google Shape;155;p22"/>
          <p:cNvCxnSpPr/>
          <p:nvPr/>
        </p:nvCxnSpPr>
        <p:spPr>
          <a:xfrm>
            <a:off x="983600" y="1716575"/>
            <a:ext cx="743700" cy="6000"/>
          </a:xfrm>
          <a:prstGeom prst="straightConnector1">
            <a:avLst/>
          </a:prstGeom>
          <a:noFill/>
          <a:ln cap="flat" cmpd="sng" w="9525">
            <a:solidFill>
              <a:srgbClr val="FF0000"/>
            </a:solidFill>
            <a:prstDash val="solid"/>
            <a:round/>
            <a:headEnd len="med" w="med" type="none"/>
            <a:tailEnd len="med" w="med" type="none"/>
          </a:ln>
        </p:spPr>
      </p:cxnSp>
      <p:cxnSp>
        <p:nvCxnSpPr>
          <p:cNvPr id="156" name="Google Shape;156;p22"/>
          <p:cNvCxnSpPr/>
          <p:nvPr/>
        </p:nvCxnSpPr>
        <p:spPr>
          <a:xfrm>
            <a:off x="983600" y="3039675"/>
            <a:ext cx="945300" cy="72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p:nvPr/>
        </p:nvSpPr>
        <p:spPr>
          <a:xfrm>
            <a:off x="100750" y="1122450"/>
            <a:ext cx="5258700" cy="3416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Run 3 - 500 Estimators </a:t>
            </a:r>
            <a:endParaRPr/>
          </a:p>
        </p:txBody>
      </p:sp>
      <p:sp>
        <p:nvSpPr>
          <p:cNvPr id="163" name="Google Shape;163;p23"/>
          <p:cNvSpPr txBox="1"/>
          <p:nvPr>
            <p:ph idx="1" type="body"/>
          </p:nvPr>
        </p:nvSpPr>
        <p:spPr>
          <a:xfrm>
            <a:off x="6194325" y="1152475"/>
            <a:ext cx="263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In this 3rd iteration, the variable </a:t>
            </a:r>
            <a:r>
              <a:rPr b="1" i="1" lang="en-GB" sz="1600">
                <a:solidFill>
                  <a:srgbClr val="0000FF"/>
                </a:solidFill>
              </a:rPr>
              <a:t>is_indie</a:t>
            </a:r>
            <a:r>
              <a:rPr lang="en-GB" sz="1600">
                <a:solidFill>
                  <a:schemeClr val="dk1"/>
                </a:solidFill>
              </a:rPr>
              <a:t> </a:t>
            </a:r>
            <a:r>
              <a:rPr lang="en-GB" sz="1600"/>
              <a:t>was added.</a:t>
            </a:r>
            <a:endParaRPr sz="1600"/>
          </a:p>
          <a:p>
            <a:pPr indent="0" lvl="0" marL="0" rtl="0" algn="l">
              <a:spcBef>
                <a:spcPts val="1200"/>
              </a:spcBef>
              <a:spcAft>
                <a:spcPts val="1200"/>
              </a:spcAft>
              <a:buNone/>
            </a:pPr>
            <a:r>
              <a:rPr lang="en-GB" sz="1600"/>
              <a:t>This overtook </a:t>
            </a:r>
            <a:r>
              <a:rPr b="1" i="1" lang="en-GB" sz="1600">
                <a:solidFill>
                  <a:srgbClr val="0000FF"/>
                </a:solidFill>
              </a:rPr>
              <a:t>is_open_world </a:t>
            </a:r>
            <a:r>
              <a:rPr lang="en-GB" sz="1600"/>
              <a:t>as the most influential variable - This isn’t surprising, as it’s by far the largest “genre” in the data set</a:t>
            </a:r>
            <a:endParaRPr sz="1600"/>
          </a:p>
        </p:txBody>
      </p:sp>
      <p:pic>
        <p:nvPicPr>
          <p:cNvPr id="164" name="Google Shape;164;p23"/>
          <p:cNvPicPr preferRelativeResize="0"/>
          <p:nvPr/>
        </p:nvPicPr>
        <p:blipFill>
          <a:blip r:embed="rId3">
            <a:alphaModFix/>
          </a:blip>
          <a:stretch>
            <a:fillRect/>
          </a:stretch>
        </p:blipFill>
        <p:spPr>
          <a:xfrm>
            <a:off x="152400" y="1170125"/>
            <a:ext cx="5133975" cy="3314700"/>
          </a:xfrm>
          <a:prstGeom prst="rect">
            <a:avLst/>
          </a:prstGeom>
          <a:noFill/>
          <a:ln>
            <a:noFill/>
          </a:ln>
        </p:spPr>
      </p:pic>
      <p:cxnSp>
        <p:nvCxnSpPr>
          <p:cNvPr id="165" name="Google Shape;165;p23"/>
          <p:cNvCxnSpPr/>
          <p:nvPr/>
        </p:nvCxnSpPr>
        <p:spPr>
          <a:xfrm>
            <a:off x="978800" y="1342300"/>
            <a:ext cx="585300" cy="60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if we change the </a:t>
            </a:r>
            <a:r>
              <a:rPr lang="en-GB"/>
              <a:t>threshold</a:t>
            </a:r>
            <a:r>
              <a:rPr lang="en-GB"/>
              <a:t>?</a:t>
            </a:r>
            <a:endParaRPr/>
          </a:p>
        </p:txBody>
      </p:sp>
      <p:sp>
        <p:nvSpPr>
          <p:cNvPr id="171" name="Google Shape;171;p24"/>
          <p:cNvSpPr txBox="1"/>
          <p:nvPr/>
        </p:nvSpPr>
        <p:spPr>
          <a:xfrm>
            <a:off x="258100" y="1631500"/>
            <a:ext cx="30879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latin typeface="Comfortaa"/>
                <a:ea typeface="Comfortaa"/>
                <a:cs typeface="Comfortaa"/>
                <a:sym typeface="Comfortaa"/>
              </a:rPr>
              <a:t>Extremely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Mixed</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Extremely Negative</a:t>
            </a:r>
            <a:endParaRPr sz="2300">
              <a:latin typeface="Comfortaa"/>
              <a:ea typeface="Comfortaa"/>
              <a:cs typeface="Comfortaa"/>
              <a:sym typeface="Comfortaa"/>
            </a:endParaRPr>
          </a:p>
        </p:txBody>
      </p:sp>
      <p:sp>
        <p:nvSpPr>
          <p:cNvPr id="172" name="Google Shape;172;p24"/>
          <p:cNvSpPr/>
          <p:nvPr/>
        </p:nvSpPr>
        <p:spPr>
          <a:xfrm>
            <a:off x="212025" y="1677625"/>
            <a:ext cx="350400" cy="1096800"/>
          </a:xfrm>
          <a:prstGeom prst="lef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p:txBody>
      </p:sp>
      <p:sp>
        <p:nvSpPr>
          <p:cNvPr id="173" name="Google Shape;173;p24"/>
          <p:cNvSpPr/>
          <p:nvPr/>
        </p:nvSpPr>
        <p:spPr>
          <a:xfrm>
            <a:off x="2875925" y="1649975"/>
            <a:ext cx="414900" cy="1096800"/>
          </a:xfrm>
          <a:prstGeom prst="righ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212025" y="2823225"/>
            <a:ext cx="350400" cy="1404000"/>
          </a:xfrm>
          <a:prstGeom prst="lef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75" name="Google Shape;175;p24"/>
          <p:cNvSpPr/>
          <p:nvPr/>
        </p:nvSpPr>
        <p:spPr>
          <a:xfrm>
            <a:off x="2875925" y="2823225"/>
            <a:ext cx="414900" cy="1404000"/>
          </a:xfrm>
          <a:prstGeom prst="righ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2875925" y="1649975"/>
            <a:ext cx="414900" cy="830700"/>
          </a:xfrm>
          <a:prstGeom prst="righ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212025" y="1677625"/>
            <a:ext cx="350400" cy="803100"/>
          </a:xfrm>
          <a:prstGeom prst="lef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p:txBody>
      </p:sp>
      <p:sp>
        <p:nvSpPr>
          <p:cNvPr id="178" name="Google Shape;178;p24"/>
          <p:cNvSpPr/>
          <p:nvPr/>
        </p:nvSpPr>
        <p:spPr>
          <a:xfrm>
            <a:off x="2875925" y="2480625"/>
            <a:ext cx="414900" cy="1746600"/>
          </a:xfrm>
          <a:prstGeom prst="righ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212025" y="2480625"/>
            <a:ext cx="350400" cy="1746600"/>
          </a:xfrm>
          <a:prstGeom prst="lef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80" name="Google Shape;180;p24"/>
          <p:cNvSpPr txBox="1"/>
          <p:nvPr/>
        </p:nvSpPr>
        <p:spPr>
          <a:xfrm>
            <a:off x="4038200" y="227907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 what if we change things up a bit - a game is only considered “positive” if it’s within this threshold</a:t>
            </a:r>
            <a:endParaRPr/>
          </a:p>
        </p:txBody>
      </p:sp>
      <p:cxnSp>
        <p:nvCxnSpPr>
          <p:cNvPr id="181" name="Google Shape;181;p24"/>
          <p:cNvCxnSpPr/>
          <p:nvPr/>
        </p:nvCxnSpPr>
        <p:spPr>
          <a:xfrm rot="10800000">
            <a:off x="3349050" y="2240775"/>
            <a:ext cx="686100" cy="484500"/>
          </a:xfrm>
          <a:prstGeom prst="straightConnector1">
            <a:avLst/>
          </a:prstGeom>
          <a:noFill/>
          <a:ln cap="flat" cmpd="sng" w="9525">
            <a:solidFill>
              <a:schemeClr val="dk2"/>
            </a:solidFill>
            <a:prstDash val="solid"/>
            <a:round/>
            <a:headEnd len="med" w="med" type="none"/>
            <a:tailEnd len="med" w="med" type="triangle"/>
          </a:ln>
        </p:spPr>
      </p:cxnSp>
      <p:sp>
        <p:nvSpPr>
          <p:cNvPr id="182" name="Google Shape;182;p24"/>
          <p:cNvSpPr txBox="1"/>
          <p:nvPr/>
        </p:nvSpPr>
        <p:spPr>
          <a:xfrm>
            <a:off x="297500" y="572700"/>
            <a:ext cx="292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It could be argued that “</a:t>
            </a:r>
            <a:r>
              <a:rPr lang="en-GB">
                <a:solidFill>
                  <a:srgbClr val="0000FF"/>
                </a:solidFill>
              </a:rPr>
              <a:t>Mostly Positive</a:t>
            </a:r>
            <a:r>
              <a:rPr lang="en-GB">
                <a:solidFill>
                  <a:schemeClr val="dk1"/>
                </a:solidFill>
              </a:rPr>
              <a:t>” isn’t really a standard to aim for.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3"/>
                                        </p:tgtEl>
                                      </p:cBhvr>
                                    </p:animEffect>
                                    <p:set>
                                      <p:cBhvr>
                                        <p:cTn dur="1" fill="hold">
                                          <p:stCondLst>
                                            <p:cond delay="1000"/>
                                          </p:stCondLst>
                                        </p:cTn>
                                        <p:tgtEl>
                                          <p:spTgt spid="1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2"/>
                                        </p:tgtEl>
                                      </p:cBhvr>
                                    </p:animEffect>
                                    <p:set>
                                      <p:cBhvr>
                                        <p:cTn dur="1" fill="hold">
                                          <p:stCondLst>
                                            <p:cond delay="1000"/>
                                          </p:stCondLst>
                                        </p:cTn>
                                        <p:tgtEl>
                                          <p:spTgt spid="1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xit" presetID="10" presetSubtype="0">
                                  <p:stCondLst>
                                    <p:cond delay="0"/>
                                  </p:stCondLst>
                                  <p:childTnLst>
                                    <p:animEffect filter="fade" transition="out">
                                      <p:cBhvr>
                                        <p:cTn dur="1000"/>
                                        <p:tgtEl>
                                          <p:spTgt spid="175"/>
                                        </p:tgtEl>
                                      </p:cBhvr>
                                    </p:animEffect>
                                    <p:set>
                                      <p:cBhvr>
                                        <p:cTn dur="1" fill="hold">
                                          <p:stCondLst>
                                            <p:cond delay="1000"/>
                                          </p:stCondLst>
                                        </p:cTn>
                                        <p:tgtEl>
                                          <p:spTgt spid="1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4"/>
                                        </p:tgtEl>
                                      </p:cBhvr>
                                    </p:animEffect>
                                    <p:set>
                                      <p:cBhvr>
                                        <p:cTn dur="1" fill="hold">
                                          <p:stCondLst>
                                            <p:cond delay="1000"/>
                                          </p:stCondLst>
                                        </p:cTn>
                                        <p:tgtEl>
                                          <p:spTgt spid="1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p:nvPr/>
        </p:nvSpPr>
        <p:spPr>
          <a:xfrm>
            <a:off x="148725" y="1079550"/>
            <a:ext cx="4639800" cy="3104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5"/>
          <p:cNvPicPr preferRelativeResize="0"/>
          <p:nvPr/>
        </p:nvPicPr>
        <p:blipFill>
          <a:blip r:embed="rId3">
            <a:alphaModFix/>
          </a:blip>
          <a:stretch>
            <a:fillRect/>
          </a:stretch>
        </p:blipFill>
        <p:spPr>
          <a:xfrm>
            <a:off x="186501" y="1121150"/>
            <a:ext cx="4551450" cy="3024350"/>
          </a:xfrm>
          <a:prstGeom prst="rect">
            <a:avLst/>
          </a:prstGeom>
          <a:noFill/>
          <a:ln>
            <a:noFill/>
          </a:ln>
        </p:spPr>
      </p:pic>
      <p:sp>
        <p:nvSpPr>
          <p:cNvPr id="189" name="Google Shape;189;p25"/>
          <p:cNvSpPr txBox="1"/>
          <p:nvPr/>
        </p:nvSpPr>
        <p:spPr>
          <a:xfrm>
            <a:off x="206325" y="91150"/>
            <a:ext cx="4097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t>Run 4 - Higher Thresholds</a:t>
            </a:r>
            <a:endParaRPr sz="2500"/>
          </a:p>
        </p:txBody>
      </p:sp>
      <p:sp>
        <p:nvSpPr>
          <p:cNvPr id="190" name="Google Shape;190;p25"/>
          <p:cNvSpPr txBox="1"/>
          <p:nvPr/>
        </p:nvSpPr>
        <p:spPr>
          <a:xfrm>
            <a:off x="5177075" y="734100"/>
            <a:ext cx="2763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Here we can see that</a:t>
            </a:r>
            <a:r>
              <a:rPr lang="en-GB"/>
              <a:t> </a:t>
            </a:r>
            <a:r>
              <a:rPr b="1" i="1" lang="en-GB">
                <a:solidFill>
                  <a:srgbClr val="0000FF"/>
                </a:solidFill>
              </a:rPr>
              <a:t>is_indie </a:t>
            </a:r>
            <a:r>
              <a:rPr lang="en-GB">
                <a:solidFill>
                  <a:schemeClr val="dk2"/>
                </a:solidFill>
              </a:rPr>
              <a:t>is still the most important factor.</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GB">
                <a:solidFill>
                  <a:schemeClr val="dk2"/>
                </a:solidFill>
              </a:rPr>
              <a:t>However, genres such as </a:t>
            </a:r>
            <a:r>
              <a:rPr b="1" i="1" lang="en-GB">
                <a:solidFill>
                  <a:srgbClr val="0000FF"/>
                </a:solidFill>
              </a:rPr>
              <a:t>is_open_world</a:t>
            </a:r>
            <a:r>
              <a:rPr lang="en-GB">
                <a:solidFill>
                  <a:schemeClr val="dk2"/>
                </a:solidFill>
              </a:rPr>
              <a:t>, along with a few others</a:t>
            </a:r>
            <a:r>
              <a:rPr lang="en-GB">
                <a:solidFill>
                  <a:schemeClr val="dk2"/>
                </a:solidFill>
              </a:rPr>
              <a:t>, have dropped in importance.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GB">
                <a:solidFill>
                  <a:schemeClr val="dk2"/>
                </a:solidFill>
              </a:rPr>
              <a:t>Other factors, such as other </a:t>
            </a:r>
            <a:r>
              <a:rPr b="1" i="1" lang="en-GB">
                <a:solidFill>
                  <a:srgbClr val="0000FF"/>
                </a:solidFill>
              </a:rPr>
              <a:t>mac/linux_support </a:t>
            </a:r>
            <a:r>
              <a:rPr lang="en-GB">
                <a:solidFill>
                  <a:schemeClr val="dk2"/>
                </a:solidFill>
              </a:rPr>
              <a:t>and </a:t>
            </a:r>
            <a:r>
              <a:rPr b="1" i="1" lang="en-GB">
                <a:solidFill>
                  <a:srgbClr val="0000FF"/>
                </a:solidFill>
              </a:rPr>
              <a:t>has_great_soundtrack </a:t>
            </a:r>
            <a:r>
              <a:rPr lang="en-GB">
                <a:solidFill>
                  <a:schemeClr val="dk2"/>
                </a:solidFill>
              </a:rPr>
              <a:t>have gone up.</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GB">
                <a:solidFill>
                  <a:schemeClr val="dk2"/>
                </a:solidFill>
              </a:rPr>
              <a:t>However, we already know that </a:t>
            </a:r>
            <a:r>
              <a:rPr b="1" i="1" lang="en-GB">
                <a:solidFill>
                  <a:srgbClr val="0000FF"/>
                </a:solidFill>
              </a:rPr>
              <a:t>is_indie </a:t>
            </a:r>
            <a:r>
              <a:rPr lang="en-GB">
                <a:solidFill>
                  <a:schemeClr val="dk2"/>
                </a:solidFill>
              </a:rPr>
              <a:t>isn’t a useful factor for deciding what direction to take a game in - What does it look like if we remove it?</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Effect filter="fade" transition="in">
                                      <p:cBhvr>
                                        <p:cTn dur="1000"/>
                                        <p:tgtEl>
                                          <p:spTgt spid="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Effect filter="fade" transition="in">
                                      <p:cBhvr>
                                        <p:cTn dur="1000"/>
                                        <p:tgtEl>
                                          <p:spTgt spid="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Effect filter="fade" transition="in">
                                      <p:cBhvr>
                                        <p:cTn dur="1000"/>
                                        <p:tgtEl>
                                          <p:spTgt spid="1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animEffect filter="fade" transition="in">
                                      <p:cBhvr>
                                        <p:cTn dur="1000"/>
                                        <p:tgtEl>
                                          <p:spTgt spid="1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animEffect filter="fade" transition="in">
                                      <p:cBhvr>
                                        <p:cTn dur="1000"/>
                                        <p:tgtEl>
                                          <p:spTgt spid="1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5" st="5"/>
                                            </p:txEl>
                                          </p:spTgt>
                                        </p:tgtEl>
                                        <p:attrNameLst>
                                          <p:attrName>style.visibility</p:attrName>
                                        </p:attrNameLst>
                                      </p:cBhvr>
                                      <p:to>
                                        <p:strVal val="visible"/>
                                      </p:to>
                                    </p:set>
                                    <p:animEffect filter="fade" transition="in">
                                      <p:cBhvr>
                                        <p:cTn dur="1000"/>
                                        <p:tgtEl>
                                          <p:spTgt spid="1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6" st="6"/>
                                            </p:txEl>
                                          </p:spTgt>
                                        </p:tgtEl>
                                        <p:attrNameLst>
                                          <p:attrName>style.visibility</p:attrName>
                                        </p:attrNameLst>
                                      </p:cBhvr>
                                      <p:to>
                                        <p:strVal val="visible"/>
                                      </p:to>
                                    </p:set>
                                    <p:animEffect filter="fade" transition="in">
                                      <p:cBhvr>
                                        <p:cTn dur="1000"/>
                                        <p:tgtEl>
                                          <p:spTgt spid="19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p:nvPr/>
        </p:nvSpPr>
        <p:spPr>
          <a:xfrm>
            <a:off x="116550" y="906900"/>
            <a:ext cx="5388300" cy="329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txBox="1"/>
          <p:nvPr/>
        </p:nvSpPr>
        <p:spPr>
          <a:xfrm>
            <a:off x="116550" y="101275"/>
            <a:ext cx="5292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chemeClr val="dk1"/>
                </a:solidFill>
              </a:rPr>
              <a:t>Run 5 - Same again, without Indie</a:t>
            </a:r>
            <a:endParaRPr sz="2500">
              <a:solidFill>
                <a:schemeClr val="dk1"/>
              </a:solidFill>
            </a:endParaRPr>
          </a:p>
        </p:txBody>
      </p:sp>
      <p:pic>
        <p:nvPicPr>
          <p:cNvPr id="197" name="Google Shape;197;p26"/>
          <p:cNvPicPr preferRelativeResize="0"/>
          <p:nvPr/>
        </p:nvPicPr>
        <p:blipFill>
          <a:blip r:embed="rId3">
            <a:alphaModFix/>
          </a:blip>
          <a:stretch>
            <a:fillRect/>
          </a:stretch>
        </p:blipFill>
        <p:spPr>
          <a:xfrm>
            <a:off x="203750" y="956363"/>
            <a:ext cx="5219700" cy="3171825"/>
          </a:xfrm>
          <a:prstGeom prst="rect">
            <a:avLst/>
          </a:prstGeom>
          <a:noFill/>
          <a:ln>
            <a:noFill/>
          </a:ln>
        </p:spPr>
      </p:pic>
      <p:sp>
        <p:nvSpPr>
          <p:cNvPr id="198" name="Google Shape;198;p26"/>
          <p:cNvSpPr txBox="1"/>
          <p:nvPr/>
        </p:nvSpPr>
        <p:spPr>
          <a:xfrm>
            <a:off x="5950850" y="816425"/>
            <a:ext cx="3211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With</a:t>
            </a:r>
            <a:r>
              <a:rPr lang="en-GB"/>
              <a:t> </a:t>
            </a:r>
            <a:r>
              <a:rPr b="1" i="1" lang="en-GB">
                <a:solidFill>
                  <a:srgbClr val="0000FF"/>
                </a:solidFill>
              </a:rPr>
              <a:t>is_indie </a:t>
            </a:r>
            <a:r>
              <a:rPr lang="en-GB">
                <a:solidFill>
                  <a:schemeClr val="dk2"/>
                </a:solidFill>
              </a:rPr>
              <a:t>removed, </a:t>
            </a:r>
            <a:r>
              <a:rPr lang="en-GB">
                <a:solidFill>
                  <a:schemeClr val="dk2"/>
                </a:solidFill>
              </a:rPr>
              <a:t>surprisingly</a:t>
            </a:r>
            <a:r>
              <a:rPr lang="en-GB">
                <a:solidFill>
                  <a:schemeClr val="dk2"/>
                </a:solidFill>
              </a:rPr>
              <a:t> </a:t>
            </a:r>
            <a:r>
              <a:rPr b="1" i="1" lang="en-GB">
                <a:solidFill>
                  <a:srgbClr val="0000FF"/>
                </a:solidFill>
              </a:rPr>
              <a:t>steam_workshop </a:t>
            </a:r>
            <a:r>
              <a:rPr lang="en-GB">
                <a:solidFill>
                  <a:srgbClr val="666666"/>
                </a:solidFill>
              </a:rPr>
              <a:t>has emerged as the most important factor in positively reviewed games. (but there isn’t much in it)</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b="1" i="1" lang="en-GB">
                <a:solidFill>
                  <a:srgbClr val="0000FF"/>
                </a:solidFill>
              </a:rPr>
              <a:t>is_open_world</a:t>
            </a:r>
            <a:r>
              <a:rPr i="1" lang="en-GB">
                <a:solidFill>
                  <a:srgbClr val="666666"/>
                </a:solidFill>
              </a:rPr>
              <a:t> </a:t>
            </a:r>
            <a:r>
              <a:rPr lang="en-GB">
                <a:solidFill>
                  <a:srgbClr val="666666"/>
                </a:solidFill>
              </a:rPr>
              <a:t>and </a:t>
            </a:r>
            <a:r>
              <a:rPr b="1" i="1" lang="en-GB">
                <a:solidFill>
                  <a:srgbClr val="0000FF"/>
                </a:solidFill>
              </a:rPr>
              <a:t>is_shooter </a:t>
            </a:r>
            <a:r>
              <a:rPr lang="en-GB">
                <a:solidFill>
                  <a:schemeClr val="dk2"/>
                </a:solidFill>
              </a:rPr>
              <a:t>have moved back up, suggesting that, again, these are genres that tend to get positive reviews.</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1000"/>
                                        <p:tgtEl>
                                          <p:spTgt spid="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1000"/>
                                        <p:tgtEl>
                                          <p:spTgt spid="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1000"/>
                                        <p:tgtEl>
                                          <p:spTgt spid="19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nvSpPr>
        <p:spPr>
          <a:xfrm>
            <a:off x="91175" y="105550"/>
            <a:ext cx="7168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t>Run 6 - Added Action, Adventure and Casual</a:t>
            </a:r>
            <a:endParaRPr sz="2500"/>
          </a:p>
        </p:txBody>
      </p:sp>
      <p:sp>
        <p:nvSpPr>
          <p:cNvPr id="204" name="Google Shape;204;p27"/>
          <p:cNvSpPr/>
          <p:nvPr/>
        </p:nvSpPr>
        <p:spPr>
          <a:xfrm>
            <a:off x="148750" y="909450"/>
            <a:ext cx="4380600" cy="3324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7"/>
          <p:cNvPicPr preferRelativeResize="0"/>
          <p:nvPr/>
        </p:nvPicPr>
        <p:blipFill>
          <a:blip r:embed="rId3">
            <a:alphaModFix/>
          </a:blip>
          <a:stretch>
            <a:fillRect/>
          </a:stretch>
        </p:blipFill>
        <p:spPr>
          <a:xfrm>
            <a:off x="219850" y="970413"/>
            <a:ext cx="4238400" cy="3202675"/>
          </a:xfrm>
          <a:prstGeom prst="rect">
            <a:avLst/>
          </a:prstGeom>
          <a:noFill/>
          <a:ln>
            <a:noFill/>
          </a:ln>
        </p:spPr>
      </p:pic>
      <p:sp>
        <p:nvSpPr>
          <p:cNvPr id="206" name="Google Shape;206;p27"/>
          <p:cNvSpPr txBox="1"/>
          <p:nvPr/>
        </p:nvSpPr>
        <p:spPr>
          <a:xfrm>
            <a:off x="5311425" y="954800"/>
            <a:ext cx="2763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this final run of </a:t>
            </a:r>
            <a:r>
              <a:rPr lang="en-GB"/>
              <a:t>the model, </a:t>
            </a:r>
            <a:r>
              <a:rPr b="1" i="1" lang="en-GB">
                <a:solidFill>
                  <a:srgbClr val="0000FF"/>
                </a:solidFill>
              </a:rPr>
              <a:t>is_action</a:t>
            </a:r>
            <a:r>
              <a:rPr lang="en-GB">
                <a:solidFill>
                  <a:srgbClr val="333333"/>
                </a:solidFill>
              </a:rPr>
              <a:t>,</a:t>
            </a:r>
            <a:r>
              <a:rPr b="1" i="1" lang="en-GB">
                <a:solidFill>
                  <a:srgbClr val="0000FF"/>
                </a:solidFill>
              </a:rPr>
              <a:t> is_adventure </a:t>
            </a:r>
            <a:r>
              <a:rPr lang="en-GB">
                <a:solidFill>
                  <a:schemeClr val="dk1"/>
                </a:solidFill>
              </a:rPr>
              <a:t>and </a:t>
            </a:r>
            <a:r>
              <a:rPr b="1" i="1" lang="en-GB">
                <a:solidFill>
                  <a:srgbClr val="0000FF"/>
                </a:solidFill>
              </a:rPr>
              <a:t>is_casual</a:t>
            </a:r>
            <a:r>
              <a:rPr lang="en-GB"/>
              <a:t> were added.</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GB">
                <a:solidFill>
                  <a:srgbClr val="0000FF"/>
                </a:solidFill>
              </a:rPr>
              <a:t>is_indie</a:t>
            </a:r>
            <a:r>
              <a:rPr lang="en-GB">
                <a:solidFill>
                  <a:schemeClr val="dk1"/>
                </a:solidFill>
              </a:rPr>
              <a:t> remains the most important factor in a game being positively reviewed</a:t>
            </a:r>
            <a:endParaRPr>
              <a:solidFill>
                <a:schemeClr val="dk1"/>
              </a:solidFill>
            </a:endParaRPr>
          </a:p>
        </p:txBody>
      </p:sp>
      <p:cxnSp>
        <p:nvCxnSpPr>
          <p:cNvPr id="207" name="Google Shape;207;p27"/>
          <p:cNvCxnSpPr/>
          <p:nvPr/>
        </p:nvCxnSpPr>
        <p:spPr>
          <a:xfrm>
            <a:off x="882850" y="1667550"/>
            <a:ext cx="575700" cy="0"/>
          </a:xfrm>
          <a:prstGeom prst="straightConnector1">
            <a:avLst/>
          </a:prstGeom>
          <a:noFill/>
          <a:ln cap="flat" cmpd="sng" w="9525">
            <a:solidFill>
              <a:srgbClr val="FF0000"/>
            </a:solidFill>
            <a:prstDash val="solid"/>
            <a:round/>
            <a:headEnd len="med" w="med" type="none"/>
            <a:tailEnd len="med" w="med" type="none"/>
          </a:ln>
        </p:spPr>
      </p:cxnSp>
      <p:cxnSp>
        <p:nvCxnSpPr>
          <p:cNvPr id="208" name="Google Shape;208;p27"/>
          <p:cNvCxnSpPr/>
          <p:nvPr/>
        </p:nvCxnSpPr>
        <p:spPr>
          <a:xfrm>
            <a:off x="882850" y="1819950"/>
            <a:ext cx="743700" cy="6000"/>
          </a:xfrm>
          <a:prstGeom prst="straightConnector1">
            <a:avLst/>
          </a:prstGeom>
          <a:noFill/>
          <a:ln cap="flat" cmpd="sng" w="9525">
            <a:solidFill>
              <a:srgbClr val="FF0000"/>
            </a:solidFill>
            <a:prstDash val="solid"/>
            <a:round/>
            <a:headEnd len="med" w="med" type="none"/>
            <a:tailEnd len="med" w="med" type="none"/>
          </a:ln>
        </p:spPr>
      </p:cxnSp>
      <p:cxnSp>
        <p:nvCxnSpPr>
          <p:cNvPr id="209" name="Google Shape;209;p27"/>
          <p:cNvCxnSpPr/>
          <p:nvPr/>
        </p:nvCxnSpPr>
        <p:spPr>
          <a:xfrm flipH="1" rot="10800000">
            <a:off x="882850" y="2492925"/>
            <a:ext cx="590100" cy="24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1000"/>
                                        <p:tgtEl>
                                          <p:spTgt spid="2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1000"/>
                                        <p:tgtEl>
                                          <p:spTgt spid="2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Effect filter="fade" transition="in">
                                      <p:cBhvr>
                                        <p:cTn dur="1000"/>
                                        <p:tgtEl>
                                          <p:spTgt spid="20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idx="1" type="body"/>
          </p:nvPr>
        </p:nvSpPr>
        <p:spPr>
          <a:xfrm>
            <a:off x="31375" y="542325"/>
            <a:ext cx="8878500" cy="4273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highlight>
                  <a:schemeClr val="lt1"/>
                </a:highlight>
              </a:rPr>
              <a:t>Open world is a pretty popular genre! (at least of the genres we’ve included)</a:t>
            </a:r>
            <a:endParaRPr>
              <a:highlight>
                <a:schemeClr val="lt1"/>
              </a:highlight>
            </a:endParaRPr>
          </a:p>
          <a:p>
            <a:pPr indent="-342900" lvl="0" marL="457200" rtl="0" algn="l">
              <a:spcBef>
                <a:spcPts val="0"/>
              </a:spcBef>
              <a:spcAft>
                <a:spcPts val="0"/>
              </a:spcAft>
              <a:buSzPts val="1800"/>
              <a:buChar char="-"/>
            </a:pPr>
            <a:r>
              <a:rPr lang="en-GB">
                <a:highlight>
                  <a:schemeClr val="lt1"/>
                </a:highlight>
              </a:rPr>
              <a:t>Games with the “Indie” tag tend to get better reviews than those without</a:t>
            </a:r>
            <a:endParaRPr>
              <a:highlight>
                <a:schemeClr val="lt1"/>
              </a:highlight>
            </a:endParaRPr>
          </a:p>
          <a:p>
            <a:pPr indent="-317500" lvl="1" marL="914400" rtl="0" algn="l">
              <a:spcBef>
                <a:spcPts val="0"/>
              </a:spcBef>
              <a:spcAft>
                <a:spcPts val="0"/>
              </a:spcAft>
              <a:buSzPts val="1400"/>
              <a:buChar char="-"/>
            </a:pPr>
            <a:r>
              <a:rPr lang="en-GB">
                <a:highlight>
                  <a:schemeClr val="lt1"/>
                </a:highlight>
              </a:rPr>
              <a:t>But this isn’t that important in this case - By definition, Donkey games would be making an indie game</a:t>
            </a:r>
            <a:endParaRPr>
              <a:highlight>
                <a:schemeClr val="lt1"/>
              </a:highlight>
            </a:endParaRPr>
          </a:p>
          <a:p>
            <a:pPr indent="-342900" lvl="0" marL="457200" rtl="0" algn="l">
              <a:spcBef>
                <a:spcPts val="0"/>
              </a:spcBef>
              <a:spcAft>
                <a:spcPts val="0"/>
              </a:spcAft>
              <a:buSzPts val="1800"/>
              <a:buChar char="-"/>
            </a:pPr>
            <a:r>
              <a:rPr lang="en-GB">
                <a:highlight>
                  <a:schemeClr val="lt1"/>
                </a:highlight>
              </a:rPr>
              <a:t>Windows support has little to no importance - However, this may due to the fact that Steam primarily caters to Windows.</a:t>
            </a:r>
            <a:endParaRPr>
              <a:highlight>
                <a:schemeClr val="lt1"/>
              </a:highlight>
            </a:endParaRPr>
          </a:p>
          <a:p>
            <a:pPr indent="-317500" lvl="1" marL="914400" rtl="0" algn="l">
              <a:spcBef>
                <a:spcPts val="0"/>
              </a:spcBef>
              <a:spcAft>
                <a:spcPts val="0"/>
              </a:spcAft>
              <a:buSzPts val="1400"/>
              <a:buChar char="-"/>
            </a:pPr>
            <a:r>
              <a:rPr lang="en-GB">
                <a:highlight>
                  <a:schemeClr val="lt1"/>
                </a:highlight>
              </a:rPr>
              <a:t>Mac and Linux support seems to have a positive </a:t>
            </a:r>
            <a:r>
              <a:rPr lang="en-GB">
                <a:highlight>
                  <a:schemeClr val="lt1"/>
                </a:highlight>
              </a:rPr>
              <a:t>influence</a:t>
            </a:r>
            <a:r>
              <a:rPr lang="en-GB">
                <a:highlight>
                  <a:schemeClr val="lt1"/>
                </a:highlight>
              </a:rPr>
              <a:t> on reviews. However, given additional development time and cost associated with developing for multiple OS’s, it may not be that important to focus on.</a:t>
            </a:r>
            <a:endParaRPr>
              <a:highlight>
                <a:schemeClr val="lt1"/>
              </a:highlight>
            </a:endParaRPr>
          </a:p>
          <a:p>
            <a:pPr indent="-342900" lvl="0" marL="457200" rtl="0" algn="l">
              <a:spcBef>
                <a:spcPts val="0"/>
              </a:spcBef>
              <a:spcAft>
                <a:spcPts val="0"/>
              </a:spcAft>
              <a:buSzPts val="1800"/>
              <a:buChar char="-"/>
            </a:pPr>
            <a:r>
              <a:rPr lang="en-GB">
                <a:highlight>
                  <a:schemeClr val="lt1"/>
                </a:highlight>
              </a:rPr>
              <a:t>It must be stressed that any genre that hasn’t made much of an impact on the model shouldn’t just be discounted</a:t>
            </a:r>
            <a:endParaRPr>
              <a:highlight>
                <a:schemeClr val="lt1"/>
              </a:highlight>
            </a:endParaRPr>
          </a:p>
          <a:p>
            <a:pPr indent="-317500" lvl="1" marL="914400" rtl="0" algn="l">
              <a:spcBef>
                <a:spcPts val="0"/>
              </a:spcBef>
              <a:spcAft>
                <a:spcPts val="0"/>
              </a:spcAft>
              <a:buSzPts val="1400"/>
              <a:buChar char="-"/>
            </a:pPr>
            <a:r>
              <a:rPr lang="en-GB">
                <a:highlight>
                  <a:schemeClr val="lt1"/>
                </a:highlight>
              </a:rPr>
              <a:t>There are examples of these genres doing extremely well - Just because they aren’t what’s popular, doesn’t mean they couldn’t be! </a:t>
            </a:r>
            <a:endParaRPr>
              <a:highlight>
                <a:schemeClr val="lt1"/>
              </a:highlight>
            </a:endParaRPr>
          </a:p>
          <a:p>
            <a:pPr indent="-317500" lvl="1" marL="914400" rtl="0" algn="l">
              <a:spcBef>
                <a:spcPts val="0"/>
              </a:spcBef>
              <a:spcAft>
                <a:spcPts val="0"/>
              </a:spcAft>
              <a:buSzPts val="1400"/>
              <a:buChar char="-"/>
            </a:pPr>
            <a:r>
              <a:rPr lang="en-GB">
                <a:highlight>
                  <a:schemeClr val="lt1"/>
                </a:highlight>
              </a:rPr>
              <a:t>Many of the most popular Indie titles defy genre, or even redefine them!</a:t>
            </a:r>
            <a:endParaRPr/>
          </a:p>
        </p:txBody>
      </p:sp>
      <p:sp>
        <p:nvSpPr>
          <p:cNvPr id="215" name="Google Shape;215;p28"/>
          <p:cNvSpPr txBox="1"/>
          <p:nvPr>
            <p:ph type="title"/>
          </p:nvPr>
        </p:nvSpPr>
        <p:spPr>
          <a:xfrm>
            <a:off x="136575" y="103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what does this tell us?</a:t>
            </a:r>
            <a:endParaRPr/>
          </a:p>
        </p:txBody>
      </p:sp>
      <p:pic>
        <p:nvPicPr>
          <p:cNvPr id="216" name="Google Shape;216;p28"/>
          <p:cNvPicPr preferRelativeResize="0"/>
          <p:nvPr/>
        </p:nvPicPr>
        <p:blipFill>
          <a:blip r:embed="rId3">
            <a:alphaModFix/>
          </a:blip>
          <a:stretch>
            <a:fillRect/>
          </a:stretch>
        </p:blipFill>
        <p:spPr>
          <a:xfrm>
            <a:off x="342900" y="233500"/>
            <a:ext cx="8017576" cy="3844824"/>
          </a:xfrm>
          <a:prstGeom prst="rect">
            <a:avLst/>
          </a:prstGeom>
          <a:noFill/>
          <a:ln>
            <a:noFill/>
          </a:ln>
        </p:spPr>
      </p:pic>
      <p:pic>
        <p:nvPicPr>
          <p:cNvPr id="217" name="Google Shape;217;p28"/>
          <p:cNvPicPr preferRelativeResize="0"/>
          <p:nvPr/>
        </p:nvPicPr>
        <p:blipFill>
          <a:blip r:embed="rId4">
            <a:alphaModFix/>
          </a:blip>
          <a:stretch>
            <a:fillRect/>
          </a:stretch>
        </p:blipFill>
        <p:spPr>
          <a:xfrm>
            <a:off x="342900" y="213962"/>
            <a:ext cx="7343400" cy="3883907"/>
          </a:xfrm>
          <a:prstGeom prst="rect">
            <a:avLst/>
          </a:prstGeom>
          <a:noFill/>
          <a:ln>
            <a:noFill/>
          </a:ln>
        </p:spPr>
      </p:pic>
      <p:pic>
        <p:nvPicPr>
          <p:cNvPr id="218" name="Google Shape;218;p28"/>
          <p:cNvPicPr preferRelativeResize="0"/>
          <p:nvPr/>
        </p:nvPicPr>
        <p:blipFill>
          <a:blip r:embed="rId5">
            <a:alphaModFix/>
          </a:blip>
          <a:stretch>
            <a:fillRect/>
          </a:stretch>
        </p:blipFill>
        <p:spPr>
          <a:xfrm>
            <a:off x="342900" y="233499"/>
            <a:ext cx="7776250" cy="3944250"/>
          </a:xfrm>
          <a:prstGeom prst="rect">
            <a:avLst/>
          </a:prstGeom>
          <a:noFill/>
          <a:ln>
            <a:noFill/>
          </a:ln>
        </p:spPr>
      </p:pic>
      <p:pic>
        <p:nvPicPr>
          <p:cNvPr id="219" name="Google Shape;219;p28"/>
          <p:cNvPicPr preferRelativeResize="0"/>
          <p:nvPr/>
        </p:nvPicPr>
        <p:blipFill>
          <a:blip r:embed="rId6">
            <a:alphaModFix/>
          </a:blip>
          <a:stretch>
            <a:fillRect/>
          </a:stretch>
        </p:blipFill>
        <p:spPr>
          <a:xfrm>
            <a:off x="408075" y="233500"/>
            <a:ext cx="7129574" cy="3705600"/>
          </a:xfrm>
          <a:prstGeom prst="rect">
            <a:avLst/>
          </a:prstGeom>
          <a:noFill/>
          <a:ln>
            <a:noFill/>
          </a:ln>
        </p:spPr>
      </p:pic>
      <p:pic>
        <p:nvPicPr>
          <p:cNvPr id="220" name="Google Shape;220;p28"/>
          <p:cNvPicPr preferRelativeResize="0"/>
          <p:nvPr/>
        </p:nvPicPr>
        <p:blipFill>
          <a:blip r:embed="rId7">
            <a:alphaModFix/>
          </a:blip>
          <a:stretch>
            <a:fillRect/>
          </a:stretch>
        </p:blipFill>
        <p:spPr>
          <a:xfrm>
            <a:off x="832085" y="300407"/>
            <a:ext cx="7129576" cy="3613518"/>
          </a:xfrm>
          <a:prstGeom prst="rect">
            <a:avLst/>
          </a:prstGeom>
          <a:noFill/>
          <a:ln>
            <a:noFill/>
          </a:ln>
        </p:spPr>
      </p:pic>
      <p:pic>
        <p:nvPicPr>
          <p:cNvPr id="221" name="Google Shape;221;p28"/>
          <p:cNvPicPr preferRelativeResize="0"/>
          <p:nvPr/>
        </p:nvPicPr>
        <p:blipFill>
          <a:blip r:embed="rId8">
            <a:alphaModFix/>
          </a:blip>
          <a:stretch>
            <a:fillRect/>
          </a:stretch>
        </p:blipFill>
        <p:spPr>
          <a:xfrm>
            <a:off x="205775" y="181500"/>
            <a:ext cx="8616101" cy="4447876"/>
          </a:xfrm>
          <a:prstGeom prst="rect">
            <a:avLst/>
          </a:prstGeom>
          <a:noFill/>
          <a:ln>
            <a:noFill/>
          </a:ln>
        </p:spPr>
      </p:pic>
      <p:pic>
        <p:nvPicPr>
          <p:cNvPr id="222" name="Google Shape;222;p28"/>
          <p:cNvPicPr preferRelativeResize="0"/>
          <p:nvPr/>
        </p:nvPicPr>
        <p:blipFill>
          <a:blip r:embed="rId9">
            <a:alphaModFix/>
          </a:blip>
          <a:stretch>
            <a:fillRect/>
          </a:stretch>
        </p:blipFill>
        <p:spPr>
          <a:xfrm>
            <a:off x="1173225" y="494201"/>
            <a:ext cx="7208626" cy="3726899"/>
          </a:xfrm>
          <a:prstGeom prst="rect">
            <a:avLst/>
          </a:prstGeom>
          <a:noFill/>
          <a:ln>
            <a:noFill/>
          </a:ln>
        </p:spPr>
      </p:pic>
      <p:pic>
        <p:nvPicPr>
          <p:cNvPr id="223" name="Google Shape;223;p28"/>
          <p:cNvPicPr preferRelativeResize="0"/>
          <p:nvPr/>
        </p:nvPicPr>
        <p:blipFill>
          <a:blip r:embed="rId10">
            <a:alphaModFix/>
          </a:blip>
          <a:stretch>
            <a:fillRect/>
          </a:stretch>
        </p:blipFill>
        <p:spPr>
          <a:xfrm>
            <a:off x="385388" y="260825"/>
            <a:ext cx="7850225" cy="3916926"/>
          </a:xfrm>
          <a:prstGeom prst="rect">
            <a:avLst/>
          </a:prstGeom>
          <a:noFill/>
          <a:ln>
            <a:noFill/>
          </a:ln>
        </p:spPr>
      </p:pic>
      <p:pic>
        <p:nvPicPr>
          <p:cNvPr id="224" name="Google Shape;224;p28"/>
          <p:cNvPicPr preferRelativeResize="0"/>
          <p:nvPr/>
        </p:nvPicPr>
        <p:blipFill>
          <a:blip r:embed="rId11">
            <a:alphaModFix/>
          </a:blip>
          <a:stretch>
            <a:fillRect/>
          </a:stretch>
        </p:blipFill>
        <p:spPr>
          <a:xfrm>
            <a:off x="205774" y="154824"/>
            <a:ext cx="8616100" cy="4501216"/>
          </a:xfrm>
          <a:prstGeom prst="rect">
            <a:avLst/>
          </a:prstGeom>
          <a:noFill/>
          <a:ln>
            <a:noFill/>
          </a:ln>
        </p:spPr>
      </p:pic>
      <p:pic>
        <p:nvPicPr>
          <p:cNvPr id="225" name="Google Shape;225;p28"/>
          <p:cNvPicPr preferRelativeResize="0"/>
          <p:nvPr/>
        </p:nvPicPr>
        <p:blipFill>
          <a:blip r:embed="rId12">
            <a:alphaModFix/>
          </a:blip>
          <a:stretch>
            <a:fillRect/>
          </a:stretch>
        </p:blipFill>
        <p:spPr>
          <a:xfrm>
            <a:off x="261500" y="402225"/>
            <a:ext cx="7700158" cy="405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1000"/>
                                        <p:tgtEl>
                                          <p:spTgt spid="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1000"/>
                                        <p:tgtEl>
                                          <p:spTgt spid="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 st="2"/>
                                            </p:txEl>
                                          </p:spTgt>
                                        </p:tgtEl>
                                        <p:attrNameLst>
                                          <p:attrName>style.visibility</p:attrName>
                                        </p:attrNameLst>
                                      </p:cBhvr>
                                      <p:to>
                                        <p:strVal val="visible"/>
                                      </p:to>
                                    </p:set>
                                    <p:animEffect filter="fade" transition="in">
                                      <p:cBhvr>
                                        <p:cTn dur="1000"/>
                                        <p:tgtEl>
                                          <p:spTgt spid="2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3" st="3"/>
                                            </p:txEl>
                                          </p:spTgt>
                                        </p:tgtEl>
                                        <p:attrNameLst>
                                          <p:attrName>style.visibility</p:attrName>
                                        </p:attrNameLst>
                                      </p:cBhvr>
                                      <p:to>
                                        <p:strVal val="visible"/>
                                      </p:to>
                                    </p:set>
                                    <p:animEffect filter="fade" transition="in">
                                      <p:cBhvr>
                                        <p:cTn dur="1000"/>
                                        <p:tgtEl>
                                          <p:spTgt spid="2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4" st="4"/>
                                            </p:txEl>
                                          </p:spTgt>
                                        </p:tgtEl>
                                        <p:attrNameLst>
                                          <p:attrName>style.visibility</p:attrName>
                                        </p:attrNameLst>
                                      </p:cBhvr>
                                      <p:to>
                                        <p:strVal val="visible"/>
                                      </p:to>
                                    </p:set>
                                    <p:animEffect filter="fade" transition="in">
                                      <p:cBhvr>
                                        <p:cTn dur="1000"/>
                                        <p:tgtEl>
                                          <p:spTgt spid="2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5" st="5"/>
                                            </p:txEl>
                                          </p:spTgt>
                                        </p:tgtEl>
                                        <p:attrNameLst>
                                          <p:attrName>style.visibility</p:attrName>
                                        </p:attrNameLst>
                                      </p:cBhvr>
                                      <p:to>
                                        <p:strVal val="visible"/>
                                      </p:to>
                                    </p:set>
                                    <p:animEffect filter="fade" transition="in">
                                      <p:cBhvr>
                                        <p:cTn dur="1000"/>
                                        <p:tgtEl>
                                          <p:spTgt spid="2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6" st="6"/>
                                            </p:txEl>
                                          </p:spTgt>
                                        </p:tgtEl>
                                        <p:attrNameLst>
                                          <p:attrName>style.visibility</p:attrName>
                                        </p:attrNameLst>
                                      </p:cBhvr>
                                      <p:to>
                                        <p:strVal val="visible"/>
                                      </p:to>
                                    </p:set>
                                    <p:animEffect filter="fade" transition="in">
                                      <p:cBhvr>
                                        <p:cTn dur="1000"/>
                                        <p:tgtEl>
                                          <p:spTgt spid="2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7" st="7"/>
                                            </p:txEl>
                                          </p:spTgt>
                                        </p:tgtEl>
                                        <p:attrNameLst>
                                          <p:attrName>style.visibility</p:attrName>
                                        </p:attrNameLst>
                                      </p:cBhvr>
                                      <p:to>
                                        <p:strVal val="visible"/>
                                      </p:to>
                                    </p:set>
                                    <p:animEffect filter="fade" transition="in">
                                      <p:cBhvr>
                                        <p:cTn dur="1000"/>
                                        <p:tgtEl>
                                          <p:spTgt spid="2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6"/>
                                        </p:tgtEl>
                                      </p:cBhvr>
                                    </p:animEffect>
                                    <p:set>
                                      <p:cBhvr>
                                        <p:cTn dur="1" fill="hold">
                                          <p:stCondLst>
                                            <p:cond delay="1000"/>
                                          </p:stCondLst>
                                        </p:cTn>
                                        <p:tgtEl>
                                          <p:spTgt spid="21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7"/>
                                        </p:tgtEl>
                                      </p:cBhvr>
                                    </p:animEffect>
                                    <p:set>
                                      <p:cBhvr>
                                        <p:cTn dur="1" fill="hold">
                                          <p:stCondLst>
                                            <p:cond delay="1000"/>
                                          </p:stCondLst>
                                        </p:cTn>
                                        <p:tgtEl>
                                          <p:spTgt spid="2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8"/>
                                        </p:tgtEl>
                                      </p:cBhvr>
                                    </p:animEffect>
                                    <p:set>
                                      <p:cBhvr>
                                        <p:cTn dur="1" fill="hold">
                                          <p:stCondLst>
                                            <p:cond delay="1000"/>
                                          </p:stCondLst>
                                        </p:cTn>
                                        <p:tgtEl>
                                          <p:spTgt spid="21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9"/>
                                        </p:tgtEl>
                                      </p:cBhvr>
                                    </p:animEffect>
                                    <p:set>
                                      <p:cBhvr>
                                        <p:cTn dur="1" fill="hold">
                                          <p:stCondLst>
                                            <p:cond delay="1000"/>
                                          </p:stCondLst>
                                        </p:cTn>
                                        <p:tgtEl>
                                          <p:spTgt spid="2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0"/>
                                        </p:tgtEl>
                                      </p:cBhvr>
                                    </p:animEffect>
                                    <p:set>
                                      <p:cBhvr>
                                        <p:cTn dur="1" fill="hold">
                                          <p:stCondLst>
                                            <p:cond delay="1000"/>
                                          </p:stCondLst>
                                        </p:cTn>
                                        <p:tgtEl>
                                          <p:spTgt spid="2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1"/>
                                        </p:tgtEl>
                                      </p:cBhvr>
                                    </p:animEffect>
                                    <p:set>
                                      <p:cBhvr>
                                        <p:cTn dur="1" fill="hold">
                                          <p:stCondLst>
                                            <p:cond delay="1000"/>
                                          </p:stCondLst>
                                        </p:cTn>
                                        <p:tgtEl>
                                          <p:spTgt spid="2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2"/>
                                        </p:tgtEl>
                                      </p:cBhvr>
                                    </p:animEffect>
                                    <p:set>
                                      <p:cBhvr>
                                        <p:cTn dur="1" fill="hold">
                                          <p:stCondLst>
                                            <p:cond delay="1000"/>
                                          </p:stCondLst>
                                        </p:cTn>
                                        <p:tgtEl>
                                          <p:spTgt spid="22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3"/>
                                        </p:tgtEl>
                                      </p:cBhvr>
                                    </p:animEffect>
                                    <p:set>
                                      <p:cBhvr>
                                        <p:cTn dur="1" fill="hold">
                                          <p:stCondLst>
                                            <p:cond delay="1000"/>
                                          </p:stCondLst>
                                        </p:cTn>
                                        <p:tgtEl>
                                          <p:spTgt spid="22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4"/>
                                        </p:tgtEl>
                                      </p:cBhvr>
                                    </p:animEffect>
                                    <p:set>
                                      <p:cBhvr>
                                        <p:cTn dur="1" fill="hold">
                                          <p:stCondLst>
                                            <p:cond delay="1000"/>
                                          </p:stCondLst>
                                        </p:cTn>
                                        <p:tgtEl>
                                          <p:spTgt spid="22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
                                        </p:tgtEl>
                                      </p:cBhvr>
                                    </p:animEffect>
                                    <p:set>
                                      <p:cBhvr>
                                        <p:cTn dur="1" fill="hold">
                                          <p:stCondLst>
                                            <p:cond delay="1000"/>
                                          </p:stCondLst>
                                        </p:cTn>
                                        <p:tgtEl>
                                          <p:spTgt spid="2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62200" y="70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Reviews and Sentiment Analysis</a:t>
            </a:r>
            <a:endParaRPr/>
          </a:p>
        </p:txBody>
      </p:sp>
      <p:sp>
        <p:nvSpPr>
          <p:cNvPr id="231" name="Google Shape;231;p29"/>
          <p:cNvSpPr txBox="1"/>
          <p:nvPr>
            <p:ph idx="1" type="body"/>
          </p:nvPr>
        </p:nvSpPr>
        <p:spPr>
          <a:xfrm>
            <a:off x="316500" y="576700"/>
            <a:ext cx="8142600" cy="339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solidFill>
                  <a:schemeClr val="dk1"/>
                </a:solidFill>
              </a:rPr>
              <a:t>So we know that people tend to review Indie games better - we can also interpret that as we get into positive territory, non-gameplay factors such as the soundtrack, or support for multiple OS’s begin to matter more and more.</a:t>
            </a:r>
            <a:endParaRPr sz="1700">
              <a:solidFill>
                <a:schemeClr val="dk1"/>
              </a:solidFill>
            </a:endParaRPr>
          </a:p>
          <a:p>
            <a:pPr indent="0" lvl="0" marL="0" rtl="0" algn="l">
              <a:spcBef>
                <a:spcPts val="1200"/>
              </a:spcBef>
              <a:spcAft>
                <a:spcPts val="0"/>
              </a:spcAft>
              <a:buNone/>
            </a:pPr>
            <a:r>
              <a:rPr lang="en-GB" sz="1700">
                <a:solidFill>
                  <a:schemeClr val="dk1"/>
                </a:solidFill>
              </a:rPr>
              <a:t>But then what do people have to say about these positively reviewed games?</a:t>
            </a:r>
            <a:endParaRPr sz="1700">
              <a:solidFill>
                <a:schemeClr val="dk1"/>
              </a:solidFill>
            </a:endParaRPr>
          </a:p>
          <a:p>
            <a:pPr indent="0" lvl="0" marL="0" rtl="0" algn="l">
              <a:spcBef>
                <a:spcPts val="1200"/>
              </a:spcBef>
              <a:spcAft>
                <a:spcPts val="0"/>
              </a:spcAft>
              <a:buNone/>
            </a:pPr>
            <a:r>
              <a:rPr lang="en-GB" sz="1700">
                <a:solidFill>
                  <a:schemeClr val="dk1"/>
                </a:solidFill>
              </a:rPr>
              <a:t>And we can’t just focus on the positive, what makes a bad game?</a:t>
            </a:r>
            <a:endParaRPr sz="1700">
              <a:solidFill>
                <a:schemeClr val="dk1"/>
              </a:solidFill>
            </a:endParaRPr>
          </a:p>
          <a:p>
            <a:pPr indent="0" lvl="0" marL="0" rtl="0" algn="l">
              <a:spcBef>
                <a:spcPts val="1200"/>
              </a:spcBef>
              <a:spcAft>
                <a:spcPts val="0"/>
              </a:spcAft>
              <a:buNone/>
            </a:pPr>
            <a:r>
              <a:rPr lang="en-GB" sz="1700">
                <a:solidFill>
                  <a:schemeClr val="dk1"/>
                </a:solidFill>
              </a:rPr>
              <a:t>To investigate this, I took a dataset of Steam reviews, and took a sample of :</a:t>
            </a:r>
            <a:endParaRPr sz="1700">
              <a:solidFill>
                <a:schemeClr val="dk1"/>
              </a:solidFill>
            </a:endParaRPr>
          </a:p>
          <a:p>
            <a:pPr indent="-336550" lvl="0" marL="457200" rtl="0" algn="l">
              <a:spcBef>
                <a:spcPts val="1200"/>
              </a:spcBef>
              <a:spcAft>
                <a:spcPts val="0"/>
              </a:spcAft>
              <a:buClr>
                <a:schemeClr val="dk1"/>
              </a:buClr>
              <a:buSzPts val="1700"/>
              <a:buChar char="●"/>
            </a:pPr>
            <a:r>
              <a:rPr lang="en-GB" sz="1700">
                <a:solidFill>
                  <a:schemeClr val="dk1"/>
                </a:solidFill>
              </a:rPr>
              <a:t>1 Million positive reviews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1 Million (or so) negative reviews</a:t>
            </a:r>
            <a:endParaRPr sz="17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62200" y="46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Positive - One word</a:t>
            </a:r>
            <a:endParaRPr/>
          </a:p>
        </p:txBody>
      </p:sp>
      <p:sp>
        <p:nvSpPr>
          <p:cNvPr id="237" name="Google Shape;237;p30"/>
          <p:cNvSpPr txBox="1"/>
          <p:nvPr/>
        </p:nvSpPr>
        <p:spPr>
          <a:xfrm>
            <a:off x="7115500" y="518200"/>
            <a:ext cx="1732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Here, we see some words that appear more than </a:t>
            </a:r>
            <a:r>
              <a:rPr lang="en-GB">
                <a:solidFill>
                  <a:srgbClr val="FF0000"/>
                </a:solidFill>
              </a:rPr>
              <a:t>8000 </a:t>
            </a:r>
            <a:r>
              <a:rPr lang="en-GB">
                <a:solidFill>
                  <a:schemeClr val="dk1"/>
                </a:solidFill>
              </a:rPr>
              <a:t>times </a:t>
            </a:r>
            <a:r>
              <a:rPr lang="en-GB"/>
              <a:t>in positive reviews.</a:t>
            </a:r>
            <a:endParaRPr/>
          </a:p>
        </p:txBody>
      </p:sp>
      <p:pic>
        <p:nvPicPr>
          <p:cNvPr id="238" name="Google Shape;238;p30"/>
          <p:cNvPicPr preferRelativeResize="0"/>
          <p:nvPr/>
        </p:nvPicPr>
        <p:blipFill>
          <a:blip r:embed="rId3">
            <a:alphaModFix/>
          </a:blip>
          <a:stretch>
            <a:fillRect/>
          </a:stretch>
        </p:blipFill>
        <p:spPr>
          <a:xfrm>
            <a:off x="0" y="-718475"/>
            <a:ext cx="6859827" cy="6859827"/>
          </a:xfrm>
          <a:prstGeom prst="rect">
            <a:avLst/>
          </a:prstGeom>
          <a:noFill/>
          <a:ln>
            <a:noFill/>
          </a:ln>
        </p:spPr>
      </p:pic>
      <p:sp>
        <p:nvSpPr>
          <p:cNvPr id="239" name="Google Shape;239;p30"/>
          <p:cNvSpPr txBox="1"/>
          <p:nvPr/>
        </p:nvSpPr>
        <p:spPr>
          <a:xfrm>
            <a:off x="7115500" y="1841500"/>
            <a:ext cx="192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Quite a lot to take in here!</a:t>
            </a:r>
            <a:endParaRPr/>
          </a:p>
        </p:txBody>
      </p:sp>
      <p:sp>
        <p:nvSpPr>
          <p:cNvPr id="240" name="Google Shape;240;p30"/>
          <p:cNvSpPr/>
          <p:nvPr/>
        </p:nvSpPr>
        <p:spPr>
          <a:xfrm>
            <a:off x="3037175" y="1575700"/>
            <a:ext cx="906900" cy="265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3127175" y="4295050"/>
            <a:ext cx="1541400" cy="6156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4383150" y="1482600"/>
            <a:ext cx="1144200" cy="326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1449025" y="727825"/>
            <a:ext cx="798000" cy="222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a:off x="3809925" y="2242875"/>
            <a:ext cx="906900" cy="265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5973575" y="2106325"/>
            <a:ext cx="435900" cy="171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2615925" y="2242875"/>
            <a:ext cx="1144200" cy="265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rot="-5400000">
            <a:off x="545975" y="2349950"/>
            <a:ext cx="1218600" cy="405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400"/>
                                        <p:tgtEl>
                                          <p:spTgt spid="243"/>
                                        </p:tgtEl>
                                        <p:attrNameLst>
                                          <p:attrName>ppt_w</p:attrName>
                                        </p:attrNameLst>
                                      </p:cBhvr>
                                      <p:tavLst>
                                        <p:tav fmla="" tm="0">
                                          <p:val>
                                            <p:strVal val="0"/>
                                          </p:val>
                                        </p:tav>
                                        <p:tav fmla="" tm="100000">
                                          <p:val>
                                            <p:strVal val="#ppt_w"/>
                                          </p:val>
                                        </p:tav>
                                      </p:tavLst>
                                    </p:anim>
                                    <p:anim calcmode="lin" valueType="num">
                                      <p:cBhvr additive="base">
                                        <p:cTn dur="400"/>
                                        <p:tgtEl>
                                          <p:spTgt spid="243"/>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400"/>
                                        <p:tgtEl>
                                          <p:spTgt spid="240"/>
                                        </p:tgtEl>
                                        <p:attrNameLst>
                                          <p:attrName>ppt_w</p:attrName>
                                        </p:attrNameLst>
                                      </p:cBhvr>
                                      <p:tavLst>
                                        <p:tav fmla="" tm="0">
                                          <p:val>
                                            <p:strVal val="0"/>
                                          </p:val>
                                        </p:tav>
                                        <p:tav fmla="" tm="100000">
                                          <p:val>
                                            <p:strVal val="#ppt_w"/>
                                          </p:val>
                                        </p:tav>
                                      </p:tavLst>
                                    </p:anim>
                                    <p:anim calcmode="lin" valueType="num">
                                      <p:cBhvr additive="base">
                                        <p:cTn dur="400"/>
                                        <p:tgtEl>
                                          <p:spTgt spid="240"/>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400"/>
                                        <p:tgtEl>
                                          <p:spTgt spid="242"/>
                                        </p:tgtEl>
                                        <p:attrNameLst>
                                          <p:attrName>ppt_w</p:attrName>
                                        </p:attrNameLst>
                                      </p:cBhvr>
                                      <p:tavLst>
                                        <p:tav fmla="" tm="0">
                                          <p:val>
                                            <p:strVal val="0"/>
                                          </p:val>
                                        </p:tav>
                                        <p:tav fmla="" tm="100000">
                                          <p:val>
                                            <p:strVal val="#ppt_w"/>
                                          </p:val>
                                        </p:tav>
                                      </p:tavLst>
                                    </p:anim>
                                    <p:anim calcmode="lin" valueType="num">
                                      <p:cBhvr additive="base">
                                        <p:cTn dur="400"/>
                                        <p:tgtEl>
                                          <p:spTgt spid="242"/>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400"/>
                                        <p:tgtEl>
                                          <p:spTgt spid="247"/>
                                        </p:tgtEl>
                                        <p:attrNameLst>
                                          <p:attrName>ppt_w</p:attrName>
                                        </p:attrNameLst>
                                      </p:cBhvr>
                                      <p:tavLst>
                                        <p:tav fmla="" tm="0">
                                          <p:val>
                                            <p:strVal val="0"/>
                                          </p:val>
                                        </p:tav>
                                        <p:tav fmla="" tm="100000">
                                          <p:val>
                                            <p:strVal val="#ppt_w"/>
                                          </p:val>
                                        </p:tav>
                                      </p:tavLst>
                                    </p:anim>
                                    <p:anim calcmode="lin" valueType="num">
                                      <p:cBhvr additive="base">
                                        <p:cTn dur="400"/>
                                        <p:tgtEl>
                                          <p:spTgt spid="247"/>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400"/>
                                        <p:tgtEl>
                                          <p:spTgt spid="246"/>
                                        </p:tgtEl>
                                        <p:attrNameLst>
                                          <p:attrName>ppt_w</p:attrName>
                                        </p:attrNameLst>
                                      </p:cBhvr>
                                      <p:tavLst>
                                        <p:tav fmla="" tm="0">
                                          <p:val>
                                            <p:strVal val="0"/>
                                          </p:val>
                                        </p:tav>
                                        <p:tav fmla="" tm="100000">
                                          <p:val>
                                            <p:strVal val="#ppt_w"/>
                                          </p:val>
                                        </p:tav>
                                      </p:tavLst>
                                    </p:anim>
                                    <p:anim calcmode="lin" valueType="num">
                                      <p:cBhvr additive="base">
                                        <p:cTn dur="400"/>
                                        <p:tgtEl>
                                          <p:spTgt spid="24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400"/>
                                        <p:tgtEl>
                                          <p:spTgt spid="244"/>
                                        </p:tgtEl>
                                        <p:attrNameLst>
                                          <p:attrName>ppt_w</p:attrName>
                                        </p:attrNameLst>
                                      </p:cBhvr>
                                      <p:tavLst>
                                        <p:tav fmla="" tm="0">
                                          <p:val>
                                            <p:strVal val="0"/>
                                          </p:val>
                                        </p:tav>
                                        <p:tav fmla="" tm="100000">
                                          <p:val>
                                            <p:strVal val="#ppt_w"/>
                                          </p:val>
                                        </p:tav>
                                      </p:tavLst>
                                    </p:anim>
                                    <p:anim calcmode="lin" valueType="num">
                                      <p:cBhvr additive="base">
                                        <p:cTn dur="400"/>
                                        <p:tgtEl>
                                          <p:spTgt spid="244"/>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400"/>
                                        <p:tgtEl>
                                          <p:spTgt spid="245"/>
                                        </p:tgtEl>
                                        <p:attrNameLst>
                                          <p:attrName>ppt_w</p:attrName>
                                        </p:attrNameLst>
                                      </p:cBhvr>
                                      <p:tavLst>
                                        <p:tav fmla="" tm="0">
                                          <p:val>
                                            <p:strVal val="0"/>
                                          </p:val>
                                        </p:tav>
                                        <p:tav fmla="" tm="100000">
                                          <p:val>
                                            <p:strVal val="#ppt_w"/>
                                          </p:val>
                                        </p:tav>
                                      </p:tavLst>
                                    </p:anim>
                                    <p:anim calcmode="lin" valueType="num">
                                      <p:cBhvr additive="base">
                                        <p:cTn dur="400"/>
                                        <p:tgtEl>
                                          <p:spTgt spid="245"/>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23" presetSubtype="16">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400"/>
                                        <p:tgtEl>
                                          <p:spTgt spid="241"/>
                                        </p:tgtEl>
                                        <p:attrNameLst>
                                          <p:attrName>ppt_w</p:attrName>
                                        </p:attrNameLst>
                                      </p:cBhvr>
                                      <p:tavLst>
                                        <p:tav fmla="" tm="0">
                                          <p:val>
                                            <p:strVal val="0"/>
                                          </p:val>
                                        </p:tav>
                                        <p:tav fmla="" tm="100000">
                                          <p:val>
                                            <p:strVal val="#ppt_w"/>
                                          </p:val>
                                        </p:tav>
                                      </p:tavLst>
                                    </p:anim>
                                    <p:anim calcmode="lin" valueType="num">
                                      <p:cBhvr additive="base">
                                        <p:cTn dur="400"/>
                                        <p:tgtEl>
                                          <p:spTgt spid="2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1"/>
          <p:cNvPicPr preferRelativeResize="0"/>
          <p:nvPr/>
        </p:nvPicPr>
        <p:blipFill>
          <a:blip r:embed="rId3">
            <a:alphaModFix/>
          </a:blip>
          <a:stretch>
            <a:fillRect/>
          </a:stretch>
        </p:blipFill>
        <p:spPr>
          <a:xfrm>
            <a:off x="196725" y="916425"/>
            <a:ext cx="4760025" cy="2936375"/>
          </a:xfrm>
          <a:prstGeom prst="rect">
            <a:avLst/>
          </a:prstGeom>
          <a:noFill/>
          <a:ln>
            <a:noFill/>
          </a:ln>
        </p:spPr>
      </p:pic>
      <p:sp>
        <p:nvSpPr>
          <p:cNvPr id="253" name="Google Shape;253;p31"/>
          <p:cNvSpPr txBox="1"/>
          <p:nvPr/>
        </p:nvSpPr>
        <p:spPr>
          <a:xfrm>
            <a:off x="196725" y="105550"/>
            <a:ext cx="2763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t>Positive Bigrams</a:t>
            </a:r>
            <a:endParaRPr sz="2500"/>
          </a:p>
        </p:txBody>
      </p:sp>
      <p:sp>
        <p:nvSpPr>
          <p:cNvPr id="254" name="Google Shape;254;p31"/>
          <p:cNvSpPr txBox="1"/>
          <p:nvPr/>
        </p:nvSpPr>
        <p:spPr>
          <a:xfrm>
            <a:off x="5968775" y="68612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These seem to be a little less useful than singular words - but there are still some good insights hidden here.</a:t>
            </a:r>
            <a:endParaRPr/>
          </a:p>
        </p:txBody>
      </p:sp>
      <p:sp>
        <p:nvSpPr>
          <p:cNvPr id="255" name="Google Shape;255;p31"/>
          <p:cNvSpPr txBox="1"/>
          <p:nvPr/>
        </p:nvSpPr>
        <p:spPr>
          <a:xfrm>
            <a:off x="5968775" y="1842475"/>
            <a:ext cx="265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Main character, voice acting, graphics, </a:t>
            </a:r>
            <a:r>
              <a:rPr lang="en-GB"/>
              <a:t>sound</a:t>
            </a:r>
            <a:r>
              <a:rPr lang="en-GB"/>
              <a:t> and other elements are mentioned here</a:t>
            </a:r>
            <a:endParaRPr/>
          </a:p>
        </p:txBody>
      </p:sp>
      <p:sp>
        <p:nvSpPr>
          <p:cNvPr id="256" name="Google Shape;256;p31"/>
          <p:cNvSpPr txBox="1"/>
          <p:nvPr/>
        </p:nvSpPr>
        <p:spPr>
          <a:xfrm>
            <a:off x="5968775" y="267377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It’s safe to assume that if people repeatedly mention them in reviews, it’s probably something worth keeping in mind!</a:t>
            </a:r>
            <a:endParaRPr/>
          </a:p>
        </p:txBody>
      </p:sp>
      <p:sp>
        <p:nvSpPr>
          <p:cNvPr id="257" name="Google Shape;257;p31"/>
          <p:cNvSpPr/>
          <p:nvPr/>
        </p:nvSpPr>
        <p:spPr>
          <a:xfrm>
            <a:off x="815675" y="2828950"/>
            <a:ext cx="834900" cy="189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2436275" y="1732825"/>
            <a:ext cx="768900" cy="18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1269075" y="3383200"/>
            <a:ext cx="618900" cy="18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rot="-5400000">
            <a:off x="4229450" y="2469600"/>
            <a:ext cx="986400" cy="204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1142200" y="2166025"/>
            <a:ext cx="618900" cy="122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2835650" y="1412625"/>
            <a:ext cx="508500" cy="146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2464850" y="1548625"/>
            <a:ext cx="912900" cy="146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400"/>
                                        <p:tgtEl>
                                          <p:spTgt spid="257"/>
                                        </p:tgtEl>
                                        <p:attrNameLst>
                                          <p:attrName>ppt_w</p:attrName>
                                        </p:attrNameLst>
                                      </p:cBhvr>
                                      <p:tavLst>
                                        <p:tav fmla="" tm="0">
                                          <p:val>
                                            <p:strVal val="0"/>
                                          </p:val>
                                        </p:tav>
                                        <p:tav fmla="" tm="100000">
                                          <p:val>
                                            <p:strVal val="#ppt_w"/>
                                          </p:val>
                                        </p:tav>
                                      </p:tavLst>
                                    </p:anim>
                                    <p:anim calcmode="lin" valueType="num">
                                      <p:cBhvr additive="base">
                                        <p:cTn dur="400"/>
                                        <p:tgtEl>
                                          <p:spTgt spid="257"/>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400"/>
                                        <p:tgtEl>
                                          <p:spTgt spid="259"/>
                                        </p:tgtEl>
                                        <p:attrNameLst>
                                          <p:attrName>ppt_w</p:attrName>
                                        </p:attrNameLst>
                                      </p:cBhvr>
                                      <p:tavLst>
                                        <p:tav fmla="" tm="0">
                                          <p:val>
                                            <p:strVal val="0"/>
                                          </p:val>
                                        </p:tav>
                                        <p:tav fmla="" tm="100000">
                                          <p:val>
                                            <p:strVal val="#ppt_w"/>
                                          </p:val>
                                        </p:tav>
                                      </p:tavLst>
                                    </p:anim>
                                    <p:anim calcmode="lin" valueType="num">
                                      <p:cBhvr additive="base">
                                        <p:cTn dur="400"/>
                                        <p:tgtEl>
                                          <p:spTgt spid="259"/>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400"/>
                                        <p:tgtEl>
                                          <p:spTgt spid="261"/>
                                        </p:tgtEl>
                                        <p:attrNameLst>
                                          <p:attrName>ppt_w</p:attrName>
                                        </p:attrNameLst>
                                      </p:cBhvr>
                                      <p:tavLst>
                                        <p:tav fmla="" tm="0">
                                          <p:val>
                                            <p:strVal val="0"/>
                                          </p:val>
                                        </p:tav>
                                        <p:tav fmla="" tm="100000">
                                          <p:val>
                                            <p:strVal val="#ppt_w"/>
                                          </p:val>
                                        </p:tav>
                                      </p:tavLst>
                                    </p:anim>
                                    <p:anim calcmode="lin" valueType="num">
                                      <p:cBhvr additive="base">
                                        <p:cTn dur="400"/>
                                        <p:tgtEl>
                                          <p:spTgt spid="261"/>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400"/>
                                        <p:tgtEl>
                                          <p:spTgt spid="262"/>
                                        </p:tgtEl>
                                        <p:attrNameLst>
                                          <p:attrName>ppt_w</p:attrName>
                                        </p:attrNameLst>
                                      </p:cBhvr>
                                      <p:tavLst>
                                        <p:tav fmla="" tm="0">
                                          <p:val>
                                            <p:strVal val="0"/>
                                          </p:val>
                                        </p:tav>
                                        <p:tav fmla="" tm="100000">
                                          <p:val>
                                            <p:strVal val="#ppt_w"/>
                                          </p:val>
                                        </p:tav>
                                      </p:tavLst>
                                    </p:anim>
                                    <p:anim calcmode="lin" valueType="num">
                                      <p:cBhvr additive="base">
                                        <p:cTn dur="400"/>
                                        <p:tgtEl>
                                          <p:spTgt spid="262"/>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400"/>
                                        <p:tgtEl>
                                          <p:spTgt spid="263"/>
                                        </p:tgtEl>
                                        <p:attrNameLst>
                                          <p:attrName>ppt_w</p:attrName>
                                        </p:attrNameLst>
                                      </p:cBhvr>
                                      <p:tavLst>
                                        <p:tav fmla="" tm="0">
                                          <p:val>
                                            <p:strVal val="0"/>
                                          </p:val>
                                        </p:tav>
                                        <p:tav fmla="" tm="100000">
                                          <p:val>
                                            <p:strVal val="#ppt_w"/>
                                          </p:val>
                                        </p:tav>
                                      </p:tavLst>
                                    </p:anim>
                                    <p:anim calcmode="lin" valueType="num">
                                      <p:cBhvr additive="base">
                                        <p:cTn dur="400"/>
                                        <p:tgtEl>
                                          <p:spTgt spid="263"/>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400"/>
                                        <p:tgtEl>
                                          <p:spTgt spid="258"/>
                                        </p:tgtEl>
                                        <p:attrNameLst>
                                          <p:attrName>ppt_w</p:attrName>
                                        </p:attrNameLst>
                                      </p:cBhvr>
                                      <p:tavLst>
                                        <p:tav fmla="" tm="0">
                                          <p:val>
                                            <p:strVal val="0"/>
                                          </p:val>
                                        </p:tav>
                                        <p:tav fmla="" tm="100000">
                                          <p:val>
                                            <p:strVal val="#ppt_w"/>
                                          </p:val>
                                        </p:tav>
                                      </p:tavLst>
                                    </p:anim>
                                    <p:anim calcmode="lin" valueType="num">
                                      <p:cBhvr additive="base">
                                        <p:cTn dur="400"/>
                                        <p:tgtEl>
                                          <p:spTgt spid="258"/>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400"/>
                                        <p:tgtEl>
                                          <p:spTgt spid="260"/>
                                        </p:tgtEl>
                                        <p:attrNameLst>
                                          <p:attrName>ppt_w</p:attrName>
                                        </p:attrNameLst>
                                      </p:cBhvr>
                                      <p:tavLst>
                                        <p:tav fmla="" tm="0">
                                          <p:val>
                                            <p:strVal val="0"/>
                                          </p:val>
                                        </p:tav>
                                        <p:tav fmla="" tm="100000">
                                          <p:val>
                                            <p:strVal val="#ppt_w"/>
                                          </p:val>
                                        </p:tav>
                                      </p:tavLst>
                                    </p:anim>
                                    <p:anim calcmode="lin" valueType="num">
                                      <p:cBhvr additive="base">
                                        <p:cTn dur="400"/>
                                        <p:tgtEl>
                                          <p:spTgt spid="260"/>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par>
                          <p:cTn fill="hold">
                            <p:stCondLst>
                              <p:cond delay="38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446200" y="1036375"/>
            <a:ext cx="4802700" cy="2015100"/>
          </a:xfrm>
          <a:prstGeom prst="wedgeRoundRectCallout">
            <a:avLst>
              <a:gd fmla="val 61992" name="adj1"/>
              <a:gd fmla="val 74529"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rPr>
              <a:t>You have been hired by Donkey Games, a small games developer in Dundee. We are planning our next release and want to use data to decide what kind of game to make. </a:t>
            </a:r>
            <a:endParaRPr sz="10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rPr>
              <a:t>We want to understand what types of games are successful, and what factors contribute to their success. In particular we are looking for analysis that helps us decide which direction to take our company in.</a:t>
            </a:r>
            <a:endParaRPr sz="1050">
              <a:solidFill>
                <a:srgbClr val="333333"/>
              </a:solidFill>
              <a:highlight>
                <a:srgbClr val="FFFFFF"/>
              </a:highlight>
            </a:endParaRPr>
          </a:p>
          <a:p>
            <a:pPr indent="0" lvl="0" marL="0" rtl="0" algn="l">
              <a:spcBef>
                <a:spcPts val="800"/>
              </a:spcBef>
              <a:spcAft>
                <a:spcPts val="0"/>
              </a:spcAft>
              <a:buNone/>
            </a:pPr>
            <a:r>
              <a:t/>
            </a:r>
            <a:endParaRPr/>
          </a:p>
        </p:txBody>
      </p:sp>
      <p:sp>
        <p:nvSpPr>
          <p:cNvPr id="61" name="Google Shape;61;p14"/>
          <p:cNvSpPr txBox="1"/>
          <p:nvPr/>
        </p:nvSpPr>
        <p:spPr>
          <a:xfrm>
            <a:off x="91175" y="95975"/>
            <a:ext cx="2763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Project Brief</a:t>
            </a:r>
            <a:endParaRPr sz="2100"/>
          </a:p>
        </p:txBody>
      </p:sp>
      <p:pic>
        <p:nvPicPr>
          <p:cNvPr id="62" name="Google Shape;62;p14"/>
          <p:cNvPicPr preferRelativeResize="0"/>
          <p:nvPr/>
        </p:nvPicPr>
        <p:blipFill>
          <a:blip r:embed="rId3">
            <a:alphaModFix/>
          </a:blip>
          <a:stretch>
            <a:fillRect/>
          </a:stretch>
        </p:blipFill>
        <p:spPr>
          <a:xfrm>
            <a:off x="5553700" y="1547325"/>
            <a:ext cx="3590300" cy="35961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000"/>
                                        <p:tgtEl>
                                          <p:spTgt spid="6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1000"/>
                                        <p:tgtEl>
                                          <p:spTgt spid="60"/>
                                        </p:tgtEl>
                                        <p:attrNameLst>
                                          <p:attrName>ppt_w</p:attrName>
                                        </p:attrNameLst>
                                      </p:cBhvr>
                                      <p:tavLst>
                                        <p:tav fmla="" tm="0">
                                          <p:val>
                                            <p:strVal val="0"/>
                                          </p:val>
                                        </p:tav>
                                        <p:tav fmla="" tm="100000">
                                          <p:val>
                                            <p:strVal val="#ppt_w"/>
                                          </p:val>
                                        </p:tav>
                                      </p:tavLst>
                                    </p:anim>
                                    <p:anim calcmode="lin" valueType="num">
                                      <p:cBhvr additive="base">
                                        <p:cTn dur="1000"/>
                                        <p:tgtEl>
                                          <p:spTgt spid="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110175" y="61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Positive Bigrams - With sentiment </a:t>
            </a:r>
            <a:r>
              <a:rPr lang="en-GB"/>
              <a:t>analysis</a:t>
            </a:r>
            <a:r>
              <a:rPr lang="en-GB"/>
              <a:t>!</a:t>
            </a:r>
            <a:endParaRPr/>
          </a:p>
        </p:txBody>
      </p:sp>
      <p:pic>
        <p:nvPicPr>
          <p:cNvPr id="269" name="Google Shape;269;p32"/>
          <p:cNvPicPr preferRelativeResize="0"/>
          <p:nvPr/>
        </p:nvPicPr>
        <p:blipFill>
          <a:blip r:embed="rId3">
            <a:alphaModFix/>
          </a:blip>
          <a:stretch>
            <a:fillRect/>
          </a:stretch>
        </p:blipFill>
        <p:spPr>
          <a:xfrm>
            <a:off x="13" y="24000"/>
            <a:ext cx="5403725" cy="5403725"/>
          </a:xfrm>
          <a:prstGeom prst="rect">
            <a:avLst/>
          </a:prstGeom>
          <a:noFill/>
          <a:ln>
            <a:noFill/>
          </a:ln>
        </p:spPr>
      </p:pic>
      <p:sp>
        <p:nvSpPr>
          <p:cNvPr id="270" name="Google Shape;270;p32"/>
          <p:cNvSpPr txBox="1"/>
          <p:nvPr/>
        </p:nvSpPr>
        <p:spPr>
          <a:xfrm>
            <a:off x="6309425" y="201037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Again, an overwhelming amount of information - but amongst the general praise, we can see some useful concepts </a:t>
            </a:r>
            <a:endParaRPr/>
          </a:p>
        </p:txBody>
      </p:sp>
      <p:sp>
        <p:nvSpPr>
          <p:cNvPr id="271" name="Google Shape;271;p32"/>
          <p:cNvSpPr txBox="1"/>
          <p:nvPr/>
        </p:nvSpPr>
        <p:spPr>
          <a:xfrm>
            <a:off x="6343000" y="647725"/>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wordcloud was produced using sentiment analysis - each bigram was given an overall “sentiment” , and only positive ones were included</a:t>
            </a:r>
            <a:endParaRPr/>
          </a:p>
        </p:txBody>
      </p:sp>
      <p:sp>
        <p:nvSpPr>
          <p:cNvPr id="272" name="Google Shape;272;p32"/>
          <p:cNvSpPr txBox="1"/>
          <p:nvPr/>
        </p:nvSpPr>
        <p:spPr>
          <a:xfrm>
            <a:off x="6309425" y="3137925"/>
            <a:ext cx="268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Bugs (or their </a:t>
            </a:r>
            <a:r>
              <a:rPr lang="en-GB"/>
              <a:t>absence</a:t>
            </a:r>
            <a:r>
              <a:rPr lang="en-GB"/>
              <a:t>), polish, variety and visuals all get mentions - Again, good things to focus on</a:t>
            </a:r>
            <a:endParaRPr/>
          </a:p>
        </p:txBody>
      </p:sp>
      <p:sp>
        <p:nvSpPr>
          <p:cNvPr id="273" name="Google Shape;273;p32"/>
          <p:cNvSpPr/>
          <p:nvPr/>
        </p:nvSpPr>
        <p:spPr>
          <a:xfrm>
            <a:off x="2240313" y="2725275"/>
            <a:ext cx="9231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2130325" y="4240300"/>
            <a:ext cx="7869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2960400" y="4240300"/>
            <a:ext cx="6642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4125275" y="802650"/>
            <a:ext cx="5337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rot="-5400000">
            <a:off x="1099575" y="2674875"/>
            <a:ext cx="7197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a:off x="967963" y="3391325"/>
            <a:ext cx="9231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4306238" y="2931550"/>
            <a:ext cx="9231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25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400"/>
                                        <p:tgtEl>
                                          <p:spTgt spid="277"/>
                                        </p:tgtEl>
                                        <p:attrNameLst>
                                          <p:attrName>ppt_w</p:attrName>
                                        </p:attrNameLst>
                                      </p:cBhvr>
                                      <p:tavLst>
                                        <p:tav fmla="" tm="0">
                                          <p:val>
                                            <p:strVal val="0"/>
                                          </p:val>
                                        </p:tav>
                                        <p:tav fmla="" tm="100000">
                                          <p:val>
                                            <p:strVal val="#ppt_w"/>
                                          </p:val>
                                        </p:tav>
                                      </p:tavLst>
                                    </p:anim>
                                    <p:anim calcmode="lin" valueType="num">
                                      <p:cBhvr additive="base">
                                        <p:cTn dur="400"/>
                                        <p:tgtEl>
                                          <p:spTgt spid="277"/>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400"/>
                                        <p:tgtEl>
                                          <p:spTgt spid="276"/>
                                        </p:tgtEl>
                                        <p:attrNameLst>
                                          <p:attrName>ppt_w</p:attrName>
                                        </p:attrNameLst>
                                      </p:cBhvr>
                                      <p:tavLst>
                                        <p:tav fmla="" tm="0">
                                          <p:val>
                                            <p:strVal val="0"/>
                                          </p:val>
                                        </p:tav>
                                        <p:tav fmla="" tm="100000">
                                          <p:val>
                                            <p:strVal val="#ppt_w"/>
                                          </p:val>
                                        </p:tav>
                                      </p:tavLst>
                                    </p:anim>
                                    <p:anim calcmode="lin" valueType="num">
                                      <p:cBhvr additive="base">
                                        <p:cTn dur="400"/>
                                        <p:tgtEl>
                                          <p:spTgt spid="276"/>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400"/>
                                        <p:tgtEl>
                                          <p:spTgt spid="273"/>
                                        </p:tgtEl>
                                        <p:attrNameLst>
                                          <p:attrName>ppt_w</p:attrName>
                                        </p:attrNameLst>
                                      </p:cBhvr>
                                      <p:tavLst>
                                        <p:tav fmla="" tm="0">
                                          <p:val>
                                            <p:strVal val="0"/>
                                          </p:val>
                                        </p:tav>
                                        <p:tav fmla="" tm="100000">
                                          <p:val>
                                            <p:strVal val="#ppt_w"/>
                                          </p:val>
                                        </p:tav>
                                      </p:tavLst>
                                    </p:anim>
                                    <p:anim calcmode="lin" valueType="num">
                                      <p:cBhvr additive="base">
                                        <p:cTn dur="400"/>
                                        <p:tgtEl>
                                          <p:spTgt spid="273"/>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400"/>
                                        <p:tgtEl>
                                          <p:spTgt spid="279"/>
                                        </p:tgtEl>
                                        <p:attrNameLst>
                                          <p:attrName>ppt_w</p:attrName>
                                        </p:attrNameLst>
                                      </p:cBhvr>
                                      <p:tavLst>
                                        <p:tav fmla="" tm="0">
                                          <p:val>
                                            <p:strVal val="0"/>
                                          </p:val>
                                        </p:tav>
                                        <p:tav fmla="" tm="100000">
                                          <p:val>
                                            <p:strVal val="#ppt_w"/>
                                          </p:val>
                                        </p:tav>
                                      </p:tavLst>
                                    </p:anim>
                                    <p:anim calcmode="lin" valueType="num">
                                      <p:cBhvr additive="base">
                                        <p:cTn dur="400"/>
                                        <p:tgtEl>
                                          <p:spTgt spid="279"/>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400"/>
                                        <p:tgtEl>
                                          <p:spTgt spid="274"/>
                                        </p:tgtEl>
                                        <p:attrNameLst>
                                          <p:attrName>ppt_w</p:attrName>
                                        </p:attrNameLst>
                                      </p:cBhvr>
                                      <p:tavLst>
                                        <p:tav fmla="" tm="0">
                                          <p:val>
                                            <p:strVal val="0"/>
                                          </p:val>
                                        </p:tav>
                                        <p:tav fmla="" tm="100000">
                                          <p:val>
                                            <p:strVal val="#ppt_w"/>
                                          </p:val>
                                        </p:tav>
                                      </p:tavLst>
                                    </p:anim>
                                    <p:anim calcmode="lin" valueType="num">
                                      <p:cBhvr additive="base">
                                        <p:cTn dur="400"/>
                                        <p:tgtEl>
                                          <p:spTgt spid="274"/>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400"/>
                                        <p:tgtEl>
                                          <p:spTgt spid="275"/>
                                        </p:tgtEl>
                                        <p:attrNameLst>
                                          <p:attrName>ppt_w</p:attrName>
                                        </p:attrNameLst>
                                      </p:cBhvr>
                                      <p:tavLst>
                                        <p:tav fmla="" tm="0">
                                          <p:val>
                                            <p:strVal val="0"/>
                                          </p:val>
                                        </p:tav>
                                        <p:tav fmla="" tm="100000">
                                          <p:val>
                                            <p:strVal val="#ppt_w"/>
                                          </p:val>
                                        </p:tav>
                                      </p:tavLst>
                                    </p:anim>
                                    <p:anim calcmode="lin" valueType="num">
                                      <p:cBhvr additive="base">
                                        <p:cTn dur="400"/>
                                        <p:tgtEl>
                                          <p:spTgt spid="275"/>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400"/>
                                        <p:tgtEl>
                                          <p:spTgt spid="278"/>
                                        </p:tgtEl>
                                        <p:attrNameLst>
                                          <p:attrName>ppt_w</p:attrName>
                                        </p:attrNameLst>
                                      </p:cBhvr>
                                      <p:tavLst>
                                        <p:tav fmla="" tm="0">
                                          <p:val>
                                            <p:strVal val="0"/>
                                          </p:val>
                                        </p:tav>
                                        <p:tav fmla="" tm="100000">
                                          <p:val>
                                            <p:strVal val="#ppt_w"/>
                                          </p:val>
                                        </p:tav>
                                      </p:tavLst>
                                    </p:anim>
                                    <p:anim calcmode="lin" valueType="num">
                                      <p:cBhvr additive="base">
                                        <p:cTn dur="400"/>
                                        <p:tgtEl>
                                          <p:spTgt spid="278"/>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38200" y="65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Negative words</a:t>
            </a:r>
            <a:endParaRPr/>
          </a:p>
        </p:txBody>
      </p:sp>
      <p:sp>
        <p:nvSpPr>
          <p:cNvPr id="285" name="Google Shape;285;p33"/>
          <p:cNvSpPr txBox="1"/>
          <p:nvPr/>
        </p:nvSpPr>
        <p:spPr>
          <a:xfrm>
            <a:off x="6438975" y="484625"/>
            <a:ext cx="2538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We can also learn a lot of what not to do from Negative reviews - This example shows negative words that appear over </a:t>
            </a:r>
            <a:r>
              <a:rPr lang="en-GB">
                <a:solidFill>
                  <a:srgbClr val="FF0000"/>
                </a:solidFill>
              </a:rPr>
              <a:t>8000 </a:t>
            </a:r>
            <a:r>
              <a:rPr lang="en-GB"/>
              <a:t>times</a:t>
            </a:r>
            <a:r>
              <a:rPr lang="en-GB">
                <a:solidFill>
                  <a:srgbClr val="FF0000"/>
                </a:solidFill>
              </a:rPr>
              <a:t>	</a:t>
            </a:r>
            <a:endParaRPr>
              <a:solidFill>
                <a:schemeClr val="dk2"/>
              </a:solidFill>
            </a:endParaRPr>
          </a:p>
        </p:txBody>
      </p:sp>
      <p:pic>
        <p:nvPicPr>
          <p:cNvPr id="286" name="Google Shape;286;p33"/>
          <p:cNvPicPr preferRelativeResize="0"/>
          <p:nvPr/>
        </p:nvPicPr>
        <p:blipFill rotWithShape="1">
          <a:blip r:embed="rId3">
            <a:alphaModFix/>
          </a:blip>
          <a:srcRect b="27173" l="15917" r="17703" t="28059"/>
          <a:stretch/>
        </p:blipFill>
        <p:spPr>
          <a:xfrm>
            <a:off x="129525" y="748500"/>
            <a:ext cx="4989972" cy="3365299"/>
          </a:xfrm>
          <a:prstGeom prst="rect">
            <a:avLst/>
          </a:prstGeom>
          <a:noFill/>
          <a:ln>
            <a:noFill/>
          </a:ln>
        </p:spPr>
      </p:pic>
      <p:sp>
        <p:nvSpPr>
          <p:cNvPr id="287" name="Google Shape;287;p33"/>
          <p:cNvSpPr txBox="1"/>
          <p:nvPr/>
        </p:nvSpPr>
        <p:spPr>
          <a:xfrm>
            <a:off x="4658875" y="3540950"/>
            <a:ext cx="257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r>
              <a:rPr lang="en-GB"/>
              <a:t>bad”</a:t>
            </a:r>
            <a:r>
              <a:rPr lang="en-GB"/>
              <a:t> appears over 140,000 times!</a:t>
            </a:r>
            <a:endParaRPr/>
          </a:p>
        </p:txBody>
      </p:sp>
      <p:cxnSp>
        <p:nvCxnSpPr>
          <p:cNvPr id="288" name="Google Shape;288;p33"/>
          <p:cNvCxnSpPr/>
          <p:nvPr/>
        </p:nvCxnSpPr>
        <p:spPr>
          <a:xfrm rot="10800000">
            <a:off x="3483475" y="3473675"/>
            <a:ext cx="1233000" cy="23520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33"/>
          <p:cNvCxnSpPr/>
          <p:nvPr/>
        </p:nvCxnSpPr>
        <p:spPr>
          <a:xfrm flipH="1">
            <a:off x="4202875" y="810875"/>
            <a:ext cx="456000" cy="134100"/>
          </a:xfrm>
          <a:prstGeom prst="straightConnector1">
            <a:avLst/>
          </a:prstGeom>
          <a:noFill/>
          <a:ln cap="flat" cmpd="sng" w="9525">
            <a:solidFill>
              <a:schemeClr val="dk2"/>
            </a:solidFill>
            <a:prstDash val="solid"/>
            <a:round/>
            <a:headEnd len="med" w="med" type="none"/>
            <a:tailEnd len="med" w="med" type="triangle"/>
          </a:ln>
        </p:spPr>
      </p:cxnSp>
      <p:sp>
        <p:nvSpPr>
          <p:cNvPr id="290" name="Google Shape;290;p33"/>
          <p:cNvSpPr txBox="1"/>
          <p:nvPr/>
        </p:nvSpPr>
        <p:spPr>
          <a:xfrm>
            <a:off x="4716475" y="513400"/>
            <a:ext cx="151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“boring” appears </a:t>
            </a:r>
            <a:endParaRPr/>
          </a:p>
          <a:p>
            <a:pPr indent="0" lvl="0" marL="0" rtl="0" algn="l">
              <a:spcBef>
                <a:spcPts val="0"/>
              </a:spcBef>
              <a:spcAft>
                <a:spcPts val="0"/>
              </a:spcAft>
              <a:buNone/>
            </a:pPr>
            <a:r>
              <a:rPr lang="en-GB"/>
              <a:t>78,001 times!</a:t>
            </a:r>
            <a:endParaRPr/>
          </a:p>
        </p:txBody>
      </p:sp>
      <p:sp>
        <p:nvSpPr>
          <p:cNvPr id="291" name="Google Shape;291;p33"/>
          <p:cNvSpPr/>
          <p:nvPr/>
        </p:nvSpPr>
        <p:spPr>
          <a:xfrm>
            <a:off x="1709700" y="899350"/>
            <a:ext cx="915300" cy="266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1888750" y="1991525"/>
            <a:ext cx="705900" cy="167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p:nvPr/>
        </p:nvSpPr>
        <p:spPr>
          <a:xfrm>
            <a:off x="2222275" y="1795750"/>
            <a:ext cx="1122300" cy="235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4069200" y="1822700"/>
            <a:ext cx="547200" cy="266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400"/>
                                        <p:tgtEl>
                                          <p:spTgt spid="291"/>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400"/>
                                        <p:tgtEl>
                                          <p:spTgt spid="292"/>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400"/>
                                        <p:tgtEl>
                                          <p:spTgt spid="29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4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nvSpPr>
        <p:spPr>
          <a:xfrm>
            <a:off x="5680875" y="4222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You</a:t>
            </a:r>
            <a:r>
              <a:rPr lang="en-GB"/>
              <a:t> could spend all day looking at all the negative things people have to say</a:t>
            </a:r>
            <a:endParaRPr/>
          </a:p>
        </p:txBody>
      </p:sp>
      <p:pic>
        <p:nvPicPr>
          <p:cNvPr id="300" name="Google Shape;300;p34"/>
          <p:cNvPicPr preferRelativeResize="0"/>
          <p:nvPr/>
        </p:nvPicPr>
        <p:blipFill>
          <a:blip r:embed="rId3">
            <a:alphaModFix/>
          </a:blip>
          <a:stretch>
            <a:fillRect/>
          </a:stretch>
        </p:blipFill>
        <p:spPr>
          <a:xfrm>
            <a:off x="152400" y="152400"/>
            <a:ext cx="4838702" cy="4838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28625" y="27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Negative Bigrams</a:t>
            </a:r>
            <a:endParaRPr/>
          </a:p>
        </p:txBody>
      </p:sp>
      <p:pic>
        <p:nvPicPr>
          <p:cNvPr id="306" name="Google Shape;306;p35"/>
          <p:cNvPicPr preferRelativeResize="0"/>
          <p:nvPr/>
        </p:nvPicPr>
        <p:blipFill>
          <a:blip r:embed="rId3">
            <a:alphaModFix/>
          </a:blip>
          <a:stretch>
            <a:fillRect/>
          </a:stretch>
        </p:blipFill>
        <p:spPr>
          <a:xfrm>
            <a:off x="157200" y="527787"/>
            <a:ext cx="4463324" cy="4463324"/>
          </a:xfrm>
          <a:prstGeom prst="rect">
            <a:avLst/>
          </a:prstGeom>
          <a:noFill/>
          <a:ln>
            <a:noFill/>
          </a:ln>
        </p:spPr>
      </p:pic>
      <p:sp>
        <p:nvSpPr>
          <p:cNvPr id="307" name="Google Shape;307;p35"/>
          <p:cNvSpPr txBox="1"/>
          <p:nvPr/>
        </p:nvSpPr>
        <p:spPr>
          <a:xfrm>
            <a:off x="5469775" y="508600"/>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There are many, specific things that people clearly do </a:t>
            </a:r>
            <a:r>
              <a:rPr lang="en-GB" u="sng"/>
              <a:t>not</a:t>
            </a:r>
            <a:r>
              <a:rPr lang="en-GB"/>
              <a:t> like in games.</a:t>
            </a:r>
            <a:endParaRPr/>
          </a:p>
        </p:txBody>
      </p:sp>
      <p:sp>
        <p:nvSpPr>
          <p:cNvPr id="308" name="Google Shape;308;p35"/>
          <p:cNvSpPr/>
          <p:nvPr/>
        </p:nvSpPr>
        <p:spPr>
          <a:xfrm>
            <a:off x="465400" y="2652489"/>
            <a:ext cx="8541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1002800" y="3255950"/>
            <a:ext cx="618900" cy="18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1345975" y="1181989"/>
            <a:ext cx="8541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2755450" y="1910189"/>
            <a:ext cx="8541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3334875" y="3703529"/>
            <a:ext cx="1041000" cy="288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txBox="1"/>
          <p:nvPr/>
        </p:nvSpPr>
        <p:spPr>
          <a:xfrm>
            <a:off x="5469775" y="1386100"/>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Alongside personal gripes (such as difficulty), there are plenty more examples of people complaining about the game </a:t>
            </a:r>
            <a:r>
              <a:rPr lang="en-GB" u="sng">
                <a:solidFill>
                  <a:srgbClr val="FF0000"/>
                </a:solidFill>
              </a:rPr>
              <a:t>not functioning</a:t>
            </a:r>
            <a:endParaRPr u="sng">
              <a:solidFill>
                <a:srgbClr val="FF0000"/>
              </a:solidFill>
            </a:endParaRPr>
          </a:p>
        </p:txBody>
      </p:sp>
      <p:sp>
        <p:nvSpPr>
          <p:cNvPr id="314" name="Google Shape;314;p35"/>
          <p:cNvSpPr/>
          <p:nvPr/>
        </p:nvSpPr>
        <p:spPr>
          <a:xfrm>
            <a:off x="2859875" y="4274497"/>
            <a:ext cx="854100" cy="14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2523775" y="1418525"/>
            <a:ext cx="9693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424300" y="1815625"/>
            <a:ext cx="618900" cy="128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3801675" y="1837224"/>
            <a:ext cx="854100" cy="106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400"/>
                                        <p:tgtEl>
                                          <p:spTgt spid="312"/>
                                        </p:tgtEl>
                                        <p:attrNameLst>
                                          <p:attrName>ppt_w</p:attrName>
                                        </p:attrNameLst>
                                      </p:cBhvr>
                                      <p:tavLst>
                                        <p:tav fmla="" tm="0">
                                          <p:val>
                                            <p:strVal val="0"/>
                                          </p:val>
                                        </p:tav>
                                        <p:tav fmla="" tm="100000">
                                          <p:val>
                                            <p:strVal val="#ppt_w"/>
                                          </p:val>
                                        </p:tav>
                                      </p:tavLst>
                                    </p:anim>
                                    <p:anim calcmode="lin" valueType="num">
                                      <p:cBhvr additive="base">
                                        <p:cTn dur="400"/>
                                        <p:tgtEl>
                                          <p:spTgt spid="312"/>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400"/>
                                        <p:tgtEl>
                                          <p:spTgt spid="317"/>
                                        </p:tgtEl>
                                        <p:attrNameLst>
                                          <p:attrName>ppt_w</p:attrName>
                                        </p:attrNameLst>
                                      </p:cBhvr>
                                      <p:tavLst>
                                        <p:tav fmla="" tm="0">
                                          <p:val>
                                            <p:strVal val="0"/>
                                          </p:val>
                                        </p:tav>
                                        <p:tav fmla="" tm="100000">
                                          <p:val>
                                            <p:strVal val="#ppt_w"/>
                                          </p:val>
                                        </p:tav>
                                      </p:tavLst>
                                    </p:anim>
                                    <p:anim calcmode="lin" valueType="num">
                                      <p:cBhvr additive="base">
                                        <p:cTn dur="400"/>
                                        <p:tgtEl>
                                          <p:spTgt spid="317"/>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400"/>
                                        <p:tgtEl>
                                          <p:spTgt spid="311"/>
                                        </p:tgtEl>
                                        <p:attrNameLst>
                                          <p:attrName>ppt_w</p:attrName>
                                        </p:attrNameLst>
                                      </p:cBhvr>
                                      <p:tavLst>
                                        <p:tav fmla="" tm="0">
                                          <p:val>
                                            <p:strVal val="0"/>
                                          </p:val>
                                        </p:tav>
                                        <p:tav fmla="" tm="100000">
                                          <p:val>
                                            <p:strVal val="#ppt_w"/>
                                          </p:val>
                                        </p:tav>
                                      </p:tavLst>
                                    </p:anim>
                                    <p:anim calcmode="lin" valueType="num">
                                      <p:cBhvr additive="base">
                                        <p:cTn dur="400"/>
                                        <p:tgtEl>
                                          <p:spTgt spid="311"/>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400"/>
                                        <p:tgtEl>
                                          <p:spTgt spid="310"/>
                                        </p:tgtEl>
                                        <p:attrNameLst>
                                          <p:attrName>ppt_w</p:attrName>
                                        </p:attrNameLst>
                                      </p:cBhvr>
                                      <p:tavLst>
                                        <p:tav fmla="" tm="0">
                                          <p:val>
                                            <p:strVal val="0"/>
                                          </p:val>
                                        </p:tav>
                                        <p:tav fmla="" tm="100000">
                                          <p:val>
                                            <p:strVal val="#ppt_w"/>
                                          </p:val>
                                        </p:tav>
                                      </p:tavLst>
                                    </p:anim>
                                    <p:anim calcmode="lin" valueType="num">
                                      <p:cBhvr additive="base">
                                        <p:cTn dur="400"/>
                                        <p:tgtEl>
                                          <p:spTgt spid="310"/>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400"/>
                                        <p:tgtEl>
                                          <p:spTgt spid="309"/>
                                        </p:tgtEl>
                                        <p:attrNameLst>
                                          <p:attrName>ppt_w</p:attrName>
                                        </p:attrNameLst>
                                      </p:cBhvr>
                                      <p:tavLst>
                                        <p:tav fmla="" tm="0">
                                          <p:val>
                                            <p:strVal val="0"/>
                                          </p:val>
                                        </p:tav>
                                        <p:tav fmla="" tm="100000">
                                          <p:val>
                                            <p:strVal val="#ppt_w"/>
                                          </p:val>
                                        </p:tav>
                                      </p:tavLst>
                                    </p:anim>
                                    <p:anim calcmode="lin" valueType="num">
                                      <p:cBhvr additive="base">
                                        <p:cTn dur="400"/>
                                        <p:tgtEl>
                                          <p:spTgt spid="309"/>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400"/>
                                        <p:tgtEl>
                                          <p:spTgt spid="315"/>
                                        </p:tgtEl>
                                        <p:attrNameLst>
                                          <p:attrName>ppt_w</p:attrName>
                                        </p:attrNameLst>
                                      </p:cBhvr>
                                      <p:tavLst>
                                        <p:tav fmla="" tm="0">
                                          <p:val>
                                            <p:strVal val="0"/>
                                          </p:val>
                                        </p:tav>
                                        <p:tav fmla="" tm="100000">
                                          <p:val>
                                            <p:strVal val="#ppt_w"/>
                                          </p:val>
                                        </p:tav>
                                      </p:tavLst>
                                    </p:anim>
                                    <p:anim calcmode="lin" valueType="num">
                                      <p:cBhvr additive="base">
                                        <p:cTn dur="400"/>
                                        <p:tgtEl>
                                          <p:spTgt spid="315"/>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400"/>
                                        <p:tgtEl>
                                          <p:spTgt spid="316"/>
                                        </p:tgtEl>
                                        <p:attrNameLst>
                                          <p:attrName>ppt_w</p:attrName>
                                        </p:attrNameLst>
                                      </p:cBhvr>
                                      <p:tavLst>
                                        <p:tav fmla="" tm="0">
                                          <p:val>
                                            <p:strVal val="0"/>
                                          </p:val>
                                        </p:tav>
                                        <p:tav fmla="" tm="100000">
                                          <p:val>
                                            <p:strVal val="#ppt_w"/>
                                          </p:val>
                                        </p:tav>
                                      </p:tavLst>
                                    </p:anim>
                                    <p:anim calcmode="lin" valueType="num">
                                      <p:cBhvr additive="base">
                                        <p:cTn dur="400"/>
                                        <p:tgtEl>
                                          <p:spTgt spid="316"/>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23" presetSubtype="16">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400"/>
                                        <p:tgtEl>
                                          <p:spTgt spid="314"/>
                                        </p:tgtEl>
                                        <p:attrNameLst>
                                          <p:attrName>ppt_w</p:attrName>
                                        </p:attrNameLst>
                                      </p:cBhvr>
                                      <p:tavLst>
                                        <p:tav fmla="" tm="0">
                                          <p:val>
                                            <p:strVal val="0"/>
                                          </p:val>
                                        </p:tav>
                                        <p:tav fmla="" tm="100000">
                                          <p:val>
                                            <p:strVal val="#ppt_w"/>
                                          </p:val>
                                        </p:tav>
                                      </p:tavLst>
                                    </p:anim>
                                    <p:anim calcmode="lin" valueType="num">
                                      <p:cBhvr additive="base">
                                        <p:cTn dur="400"/>
                                        <p:tgtEl>
                                          <p:spTgt spid="314"/>
                                        </p:tgtEl>
                                        <p:attrNameLst>
                                          <p:attrName>ppt_h</p:attrName>
                                        </p:attrNameLst>
                                      </p:cBhvr>
                                      <p:tavLst>
                                        <p:tav fmla="" tm="0">
                                          <p:val>
                                            <p:strVal val="0"/>
                                          </p:val>
                                        </p:tav>
                                        <p:tav fmla="" tm="100000">
                                          <p:val>
                                            <p:strVal val="#ppt_h"/>
                                          </p:val>
                                        </p:tav>
                                      </p:tavLst>
                                    </p:anim>
                                  </p:childTnLst>
                                </p:cTn>
                              </p:par>
                            </p:childTnLst>
                          </p:cTn>
                        </p:par>
                        <p:par>
                          <p:cTn fill="hold">
                            <p:stCondLst>
                              <p:cond delay="3200"/>
                            </p:stCondLst>
                            <p:childTnLst>
                              <p:par>
                                <p:cTn fill="hold" nodeType="afterEffect" presetClass="entr" presetID="23" presetSubtype="16">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400"/>
                                        <p:tgtEl>
                                          <p:spTgt spid="308"/>
                                        </p:tgtEl>
                                        <p:attrNameLst>
                                          <p:attrName>ppt_w</p:attrName>
                                        </p:attrNameLst>
                                      </p:cBhvr>
                                      <p:tavLst>
                                        <p:tav fmla="" tm="0">
                                          <p:val>
                                            <p:strVal val="0"/>
                                          </p:val>
                                        </p:tav>
                                        <p:tav fmla="" tm="100000">
                                          <p:val>
                                            <p:strVal val="#ppt_w"/>
                                          </p:val>
                                        </p:tav>
                                      </p:tavLst>
                                    </p:anim>
                                    <p:anim calcmode="lin" valueType="num">
                                      <p:cBhvr additive="base">
                                        <p:cTn dur="400"/>
                                        <p:tgtEl>
                                          <p:spTgt spid="308"/>
                                        </p:tgtEl>
                                        <p:attrNameLst>
                                          <p:attrName>ppt_h</p:attrName>
                                        </p:attrNameLst>
                                      </p:cBhvr>
                                      <p:tavLst>
                                        <p:tav fmla="" tm="0">
                                          <p:val>
                                            <p:strVal val="0"/>
                                          </p:val>
                                        </p:tav>
                                        <p:tav fmla="" tm="100000">
                                          <p:val>
                                            <p:strVal val="#ppt_h"/>
                                          </p:val>
                                        </p:tav>
                                      </p:tavLst>
                                    </p:anim>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what can the reviews tell us?</a:t>
            </a:r>
            <a:endParaRPr/>
          </a:p>
        </p:txBody>
      </p:sp>
      <p:sp>
        <p:nvSpPr>
          <p:cNvPr id="323" name="Google Shape;323;p36"/>
          <p:cNvSpPr txBox="1"/>
          <p:nvPr>
            <p:ph idx="1" type="body"/>
          </p:nvPr>
        </p:nvSpPr>
        <p:spPr>
          <a:xfrm>
            <a:off x="311700" y="1152475"/>
            <a:ext cx="8520600" cy="36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Story, mechanics, combat, graphics, sound design and controls are all things that do </a:t>
            </a:r>
            <a:r>
              <a:rPr lang="en-GB">
                <a:solidFill>
                  <a:schemeClr val="dk1"/>
                </a:solidFill>
              </a:rPr>
              <a:t>get noticed in positive reviews - Make sure they’re up to scratch!</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Perhaps the most </a:t>
            </a:r>
            <a:r>
              <a:rPr lang="en-GB">
                <a:solidFill>
                  <a:schemeClr val="dk1"/>
                </a:solidFill>
              </a:rPr>
              <a:t>important thing we can learn from the reviews is </a:t>
            </a:r>
            <a:r>
              <a:rPr b="1" i="1" lang="en-GB">
                <a:solidFill>
                  <a:schemeClr val="dk1"/>
                </a:solidFill>
              </a:rPr>
              <a:t>polish</a:t>
            </a:r>
            <a:endParaRPr i="1">
              <a:solidFill>
                <a:schemeClr val="dk1"/>
              </a:solidFill>
            </a:endParaRPr>
          </a:p>
          <a:p>
            <a:pPr indent="0" lvl="0" marL="0" rtl="0" algn="l">
              <a:spcBef>
                <a:spcPts val="1200"/>
              </a:spcBef>
              <a:spcAft>
                <a:spcPts val="0"/>
              </a:spcAft>
              <a:buNone/>
            </a:pPr>
            <a:r>
              <a:rPr lang="en-GB">
                <a:solidFill>
                  <a:schemeClr val="dk1"/>
                </a:solidFill>
              </a:rPr>
              <a:t>With so many complaints of buggy, glitchy, unstable or just broken games, it’s very clear that people are not happy to spend money on a game that doesn’t work correctly.</a:t>
            </a:r>
            <a:endParaRPr>
              <a:solidFill>
                <a:schemeClr val="dk1"/>
              </a:solidFill>
            </a:endParaRPr>
          </a:p>
          <a:p>
            <a:pPr indent="0" lvl="0" marL="0" rtl="0" algn="l">
              <a:spcBef>
                <a:spcPts val="1200"/>
              </a:spcBef>
              <a:spcAft>
                <a:spcPts val="1200"/>
              </a:spcAft>
              <a:buNone/>
            </a:pPr>
            <a:r>
              <a:rPr lang="en-GB">
                <a:solidFill>
                  <a:schemeClr val="dk1"/>
                </a:solidFill>
              </a:rPr>
              <a:t>This may seem like an obvious thing, but it’s clear that many fail to adequately polish their games, which ends up being detrimental to reception, and ultimately, sales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Effect filter="fade" transition="in">
                                      <p:cBhvr>
                                        <p:cTn dur="1000"/>
                                        <p:tgtEl>
                                          <p:spTgt spid="3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animEffect filter="fade" transition="in">
                                      <p:cBhvr>
                                        <p:cTn dur="1000"/>
                                        <p:tgtEl>
                                          <p:spTgt spid="32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81375" y="89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a:t>
            </a:r>
            <a:endParaRPr/>
          </a:p>
        </p:txBody>
      </p:sp>
      <p:sp>
        <p:nvSpPr>
          <p:cNvPr id="329" name="Google Shape;329;p37"/>
          <p:cNvSpPr txBox="1"/>
          <p:nvPr>
            <p:ph idx="1" type="body"/>
          </p:nvPr>
        </p:nvSpPr>
        <p:spPr>
          <a:xfrm>
            <a:off x="138975" y="629475"/>
            <a:ext cx="8520600" cy="2588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Genre is not the be-all and end-all for a game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People like things that aren’t big studio releases!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Polish your game - people complain about a buggy game more than a stable one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There is a lot more out there than what we can see in Historic sales data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There is more to a creative process than the tags </a:t>
            </a:r>
            <a:r>
              <a:rPr lang="en-GB">
                <a:solidFill>
                  <a:schemeClr val="dk1"/>
                </a:solidFill>
              </a:rPr>
              <a:t>you can attach to it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If you were cooking a meal for someone, you wouldn’t ask them for a big list of all the things they like, then try and throw it all into one dish </a:t>
            </a:r>
            <a:endParaRPr>
              <a:solidFill>
                <a:schemeClr val="dk1"/>
              </a:solidFill>
            </a:endParaRPr>
          </a:p>
        </p:txBody>
      </p:sp>
      <p:pic>
        <p:nvPicPr>
          <p:cNvPr id="330" name="Google Shape;330;p37"/>
          <p:cNvPicPr preferRelativeResize="0"/>
          <p:nvPr/>
        </p:nvPicPr>
        <p:blipFill>
          <a:blip r:embed="rId3">
            <a:alphaModFix/>
          </a:blip>
          <a:stretch>
            <a:fillRect/>
          </a:stretch>
        </p:blipFill>
        <p:spPr>
          <a:xfrm>
            <a:off x="2355838" y="3217875"/>
            <a:ext cx="4290420" cy="162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1000"/>
                                        <p:tgtEl>
                                          <p:spTgt spid="3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animEffect filter="fade" transition="in">
                                      <p:cBhvr>
                                        <p:cTn dur="1000"/>
                                        <p:tgtEl>
                                          <p:spTgt spid="3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animEffect filter="fade" transition="in">
                                      <p:cBhvr>
                                        <p:cTn dur="1000"/>
                                        <p:tgtEl>
                                          <p:spTgt spid="3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5" st="5"/>
                                            </p:txEl>
                                          </p:spTgt>
                                        </p:tgtEl>
                                        <p:attrNameLst>
                                          <p:attrName>style.visibility</p:attrName>
                                        </p:attrNameLst>
                                      </p:cBhvr>
                                      <p:to>
                                        <p:strVal val="visible"/>
                                      </p:to>
                                    </p:set>
                                    <p:animEffect filter="fade" transition="in">
                                      <p:cBhvr>
                                        <p:cTn dur="1000"/>
                                        <p:tgtEl>
                                          <p:spTgt spid="329">
                                            <p:txEl>
                                              <p:pRg end="5" st="5"/>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8"/>
          <p:cNvPicPr preferRelativeResize="0"/>
          <p:nvPr/>
        </p:nvPicPr>
        <p:blipFill>
          <a:blip r:embed="rId3">
            <a:alphaModFix/>
          </a:blip>
          <a:stretch>
            <a:fillRect/>
          </a:stretch>
        </p:blipFill>
        <p:spPr>
          <a:xfrm>
            <a:off x="5683500" y="2487775"/>
            <a:ext cx="1964576" cy="2946850"/>
          </a:xfrm>
          <a:prstGeom prst="rect">
            <a:avLst/>
          </a:prstGeom>
          <a:noFill/>
          <a:ln>
            <a:noFill/>
          </a:ln>
        </p:spPr>
      </p:pic>
      <p:pic>
        <p:nvPicPr>
          <p:cNvPr id="336" name="Google Shape;336;p38"/>
          <p:cNvPicPr preferRelativeResize="0"/>
          <p:nvPr/>
        </p:nvPicPr>
        <p:blipFill>
          <a:blip r:embed="rId4">
            <a:alphaModFix/>
          </a:blip>
          <a:stretch>
            <a:fillRect/>
          </a:stretch>
        </p:blipFill>
        <p:spPr>
          <a:xfrm>
            <a:off x="3660900" y="2061650"/>
            <a:ext cx="5474627" cy="3079475"/>
          </a:xfrm>
          <a:prstGeom prst="rect">
            <a:avLst/>
          </a:prstGeom>
          <a:noFill/>
          <a:ln>
            <a:noFill/>
          </a:ln>
        </p:spPr>
      </p:pic>
      <p:sp>
        <p:nvSpPr>
          <p:cNvPr id="337" name="Google Shape;337;p38"/>
          <p:cNvSpPr txBox="1"/>
          <p:nvPr/>
        </p:nvSpPr>
        <p:spPr>
          <a:xfrm>
            <a:off x="119950" y="115150"/>
            <a:ext cx="5220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Crucible: A cautionary tale</a:t>
            </a:r>
            <a:endParaRPr b="1" sz="1700"/>
          </a:p>
        </p:txBody>
      </p:sp>
      <p:sp>
        <p:nvSpPr>
          <p:cNvPr id="338" name="Google Shape;338;p38"/>
          <p:cNvSpPr txBox="1"/>
          <p:nvPr/>
        </p:nvSpPr>
        <p:spPr>
          <a:xfrm>
            <a:off x="119950" y="537375"/>
            <a:ext cx="8516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May 2020, Amazon released a game called Crucible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game was a jack-of-all-trades shooter - It had </a:t>
            </a:r>
            <a:r>
              <a:rPr lang="en-GB"/>
              <a:t>esports</a:t>
            </a:r>
            <a:r>
              <a:rPr lang="en-GB"/>
              <a:t> </a:t>
            </a:r>
            <a:r>
              <a:rPr lang="en-GB"/>
              <a:t>ambitions</a:t>
            </a:r>
            <a:r>
              <a:rPr lang="en-GB"/>
              <a:t>, mimicked the gameplay and tone of several other popular games - It was a blend of Overwatch, Team Fortress 2, Monster Hunter and </a:t>
            </a:r>
            <a:r>
              <a:rPr lang="en-GB"/>
              <a:t>several other popular multiplayer titles.</a:t>
            </a:r>
            <a:endParaRPr/>
          </a:p>
        </p:txBody>
      </p:sp>
      <p:sp>
        <p:nvSpPr>
          <p:cNvPr id="339" name="Google Shape;339;p38"/>
          <p:cNvSpPr txBox="1"/>
          <p:nvPr/>
        </p:nvSpPr>
        <p:spPr>
          <a:xfrm>
            <a:off x="119950" y="1721050"/>
            <a:ext cx="461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less than a month, it was dead in the water. Nobody was playing it - Nobody was watching it.</a:t>
            </a:r>
            <a:endParaRPr/>
          </a:p>
        </p:txBody>
      </p:sp>
      <p:sp>
        <p:nvSpPr>
          <p:cNvPr id="340" name="Google Shape;340;p38"/>
          <p:cNvSpPr/>
          <p:nvPr/>
        </p:nvSpPr>
        <p:spPr>
          <a:xfrm>
            <a:off x="3694450" y="2087150"/>
            <a:ext cx="1290600" cy="102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txBox="1"/>
          <p:nvPr/>
        </p:nvSpPr>
        <p:spPr>
          <a:xfrm>
            <a:off x="3687250" y="2023400"/>
            <a:ext cx="1305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In May, when the game was about to be released, Amazon Games vice-president Mike Frazzini told the BBC the company wanted </a:t>
            </a:r>
            <a:r>
              <a:rPr b="1" i="1" lang="en-GB" sz="700"/>
              <a:t>"to make games that resonate with a very large audience of players"</a:t>
            </a:r>
            <a:r>
              <a:rPr lang="en-GB" sz="700"/>
              <a:t>.</a:t>
            </a:r>
            <a:endParaRPr sz="700"/>
          </a:p>
        </p:txBody>
      </p:sp>
      <p:sp>
        <p:nvSpPr>
          <p:cNvPr id="342" name="Google Shape;342;p38"/>
          <p:cNvSpPr txBox="1"/>
          <p:nvPr/>
        </p:nvSpPr>
        <p:spPr>
          <a:xfrm>
            <a:off x="119950" y="2279075"/>
            <a:ext cx="3464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game was pulled back into a closed beta state, and then, by November 2020, had been cancelled. Amazon had chased trends, attempted to mimic the success of others, and ultimately accomplished the laughable result of </a:t>
            </a:r>
            <a:r>
              <a:rPr b="1" lang="en-GB" u="sng"/>
              <a:t>unreleasing </a:t>
            </a:r>
            <a:r>
              <a:rPr lang="en-GB"/>
              <a:t>a game they had worked on for 6 years.</a:t>
            </a:r>
            <a:endParaRPr/>
          </a:p>
        </p:txBody>
      </p:sp>
      <p:sp>
        <p:nvSpPr>
          <p:cNvPr id="343" name="Google Shape;343;p38"/>
          <p:cNvSpPr txBox="1"/>
          <p:nvPr/>
        </p:nvSpPr>
        <p:spPr>
          <a:xfrm>
            <a:off x="67150" y="3891225"/>
            <a:ext cx="356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Undoubtedly, Amazon studios tried to paint too broad a picture, using trends to try and predict something that was “</a:t>
            </a:r>
            <a:r>
              <a:rPr lang="en-GB"/>
              <a:t>guaranteed</a:t>
            </a:r>
            <a:r>
              <a:rPr lang="en-GB"/>
              <a:t>” to be successful, and ended up falling on their face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animEffect filter="fade" transition="in">
                                      <p:cBhvr>
                                        <p:cTn dur="1000"/>
                                        <p:tgtEl>
                                          <p:spTgt spid="3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animEffect filter="fade" transition="in">
                                      <p:cBhvr>
                                        <p:cTn dur="1000"/>
                                        <p:tgtEl>
                                          <p:spTgt spid="3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2" st="2"/>
                                            </p:txEl>
                                          </p:spTgt>
                                        </p:tgtEl>
                                        <p:attrNameLst>
                                          <p:attrName>style.visibility</p:attrName>
                                        </p:attrNameLst>
                                      </p:cBhvr>
                                      <p:to>
                                        <p:strVal val="visible"/>
                                      </p:to>
                                    </p:set>
                                    <p:animEffect filter="fade" transition="in">
                                      <p:cBhvr>
                                        <p:cTn dur="1000"/>
                                        <p:tgtEl>
                                          <p:spTgt spid="3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par>
                          <p:cTn fill="hold">
                            <p:stCondLst>
                              <p:cond delay="1000"/>
                            </p:stCondLst>
                            <p:childTnLst>
                              <p:par>
                                <p:cTn fill="hold" nodeType="afterEffect" presetClass="exit" presetID="23" presetSubtype="32">
                                  <p:stCondLst>
                                    <p:cond delay="0"/>
                                  </p:stCondLst>
                                  <p:childTnLst>
                                    <p:anim calcmode="lin" valueType="num">
                                      <p:cBhvr additive="base">
                                        <p:cTn dur="5000"/>
                                        <p:tgtEl>
                                          <p:spTgt spid="336"/>
                                        </p:tgtEl>
                                        <p:attrNameLst>
                                          <p:attrName>ppt_w</p:attrName>
                                        </p:attrNameLst>
                                      </p:cBhvr>
                                      <p:tavLst>
                                        <p:tav fmla="" tm="0">
                                          <p:val>
                                            <p:strVal val="#ppt_w"/>
                                          </p:val>
                                        </p:tav>
                                        <p:tav fmla="" tm="100000">
                                          <p:val>
                                            <p:strVal val="0"/>
                                          </p:val>
                                        </p:tav>
                                      </p:tavLst>
                                    </p:anim>
                                    <p:anim calcmode="lin" valueType="num">
                                      <p:cBhvr additive="base">
                                        <p:cTn dur="5000"/>
                                        <p:tgtEl>
                                          <p:spTgt spid="336"/>
                                        </p:tgtEl>
                                        <p:attrNameLst>
                                          <p:attrName>ppt_h</p:attrName>
                                        </p:attrNameLst>
                                      </p:cBhvr>
                                      <p:tavLst>
                                        <p:tav fmla="" tm="0">
                                          <p:val>
                                            <p:strVal val="#ppt_h"/>
                                          </p:val>
                                        </p:tav>
                                        <p:tav fmla="" tm="100000">
                                          <p:val>
                                            <p:strVal val="0"/>
                                          </p:val>
                                        </p:tav>
                                      </p:tavLst>
                                    </p:anim>
                                    <p:set>
                                      <p:cBhvr>
                                        <p:cTn dur="1" fill="hold">
                                          <p:stCondLst>
                                            <p:cond delay="5000"/>
                                          </p:stCondLst>
                                        </p:cTn>
                                        <p:tgtEl>
                                          <p:spTgt spid="336"/>
                                        </p:tgtEl>
                                        <p:attrNameLst>
                                          <p:attrName>style.visibility</p:attrName>
                                        </p:attrNameLst>
                                      </p:cBhvr>
                                      <p:to>
                                        <p:strVal val="hidden"/>
                                      </p:to>
                                    </p:se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9"/>
          <p:cNvPicPr preferRelativeResize="0"/>
          <p:nvPr/>
        </p:nvPicPr>
        <p:blipFill>
          <a:blip r:embed="rId3">
            <a:alphaModFix/>
          </a:blip>
          <a:stretch>
            <a:fillRect/>
          </a:stretch>
        </p:blipFill>
        <p:spPr>
          <a:xfrm>
            <a:off x="4898800" y="2709950"/>
            <a:ext cx="4245202" cy="2433549"/>
          </a:xfrm>
          <a:prstGeom prst="rect">
            <a:avLst/>
          </a:prstGeom>
          <a:noFill/>
          <a:ln>
            <a:noFill/>
          </a:ln>
        </p:spPr>
      </p:pic>
      <p:sp>
        <p:nvSpPr>
          <p:cNvPr id="349" name="Google Shape;349;p39"/>
          <p:cNvSpPr txBox="1"/>
          <p:nvPr/>
        </p:nvSpPr>
        <p:spPr>
          <a:xfrm>
            <a:off x="0" y="0"/>
            <a:ext cx="723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Vampire Survivors - One of the most baffling Indie success stories</a:t>
            </a:r>
            <a:endParaRPr b="1" sz="1700"/>
          </a:p>
        </p:txBody>
      </p:sp>
      <p:sp>
        <p:nvSpPr>
          <p:cNvPr id="350" name="Google Shape;350;p39"/>
          <p:cNvSpPr txBox="1"/>
          <p:nvPr/>
        </p:nvSpPr>
        <p:spPr>
          <a:xfrm>
            <a:off x="0" y="340975"/>
            <a:ext cx="9102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Perhaps the direct opposite of Crucible is Vampire Survivors.</a:t>
            </a:r>
            <a:endParaRPr/>
          </a:p>
          <a:p>
            <a:pPr indent="0" lvl="0" marL="0" rtl="0" algn="l">
              <a:spcBef>
                <a:spcPts val="0"/>
              </a:spcBef>
              <a:spcAft>
                <a:spcPts val="0"/>
              </a:spcAft>
              <a:buNone/>
            </a:pPr>
            <a:r>
              <a:rPr lang="en-GB"/>
              <a:t>This game started as a free demo on Itch.io as a project for the solo developer to do during the weekend while he was unemployed.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was based on a mobile game called “Magic Survival”, which had done well, but was hardly on the map. It was just something that he personally enjoyed playing. No market analysis, just something he wanted to make. </a:t>
            </a:r>
            <a:endParaRPr/>
          </a:p>
          <a:p>
            <a:pPr indent="0" lvl="0" marL="0" rtl="0" algn="l">
              <a:spcBef>
                <a:spcPts val="0"/>
              </a:spcBef>
              <a:spcAft>
                <a:spcPts val="0"/>
              </a:spcAft>
              <a:buNone/>
            </a:pPr>
            <a:r>
              <a:rPr lang="en-GB"/>
              <a:t>It was built using pre-made or very quickly made assets, costing the developer around £1,100.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Since its release to Steam, it was updated almost weekly with new maps, characters, weapons, power-ups and story, and has allowed the solo dev to hire a team to work on the game until it’s full release in late 2022.</a:t>
            </a:r>
            <a:endParaRPr/>
          </a:p>
        </p:txBody>
      </p:sp>
      <p:sp>
        <p:nvSpPr>
          <p:cNvPr id="351" name="Google Shape;351;p39"/>
          <p:cNvSpPr txBox="1"/>
          <p:nvPr/>
        </p:nvSpPr>
        <p:spPr>
          <a:xfrm>
            <a:off x="28750" y="2709950"/>
            <a:ext cx="4735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Within two years, the game has become a sensation, with multiple award nominations across at least 7 major events (competing with much bigger titles from much larger developers), several DLCs and even (bafflingly) a TV series.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It has inspired an entire sub-genre of games that seek to emulate its game-play and success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animEffect filter="fade" transition="in">
                                      <p:cBhvr>
                                        <p:cTn dur="1000"/>
                                        <p:tgtEl>
                                          <p:spTgt spid="3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animEffect filter="fade" transition="in">
                                      <p:cBhvr>
                                        <p:cTn dur="1000"/>
                                        <p:tgtEl>
                                          <p:spTgt spid="3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animEffect filter="fade" transition="in">
                                      <p:cBhvr>
                                        <p:cTn dur="1000"/>
                                        <p:tgtEl>
                                          <p:spTgt spid="3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animEffect filter="fade" transition="in">
                                      <p:cBhvr>
                                        <p:cTn dur="1000"/>
                                        <p:tgtEl>
                                          <p:spTgt spid="3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4" st="4"/>
                                            </p:txEl>
                                          </p:spTgt>
                                        </p:tgtEl>
                                        <p:attrNameLst>
                                          <p:attrName>style.visibility</p:attrName>
                                        </p:attrNameLst>
                                      </p:cBhvr>
                                      <p:to>
                                        <p:strVal val="visible"/>
                                      </p:to>
                                    </p:set>
                                    <p:animEffect filter="fade" transition="in">
                                      <p:cBhvr>
                                        <p:cTn dur="1000"/>
                                        <p:tgtEl>
                                          <p:spTgt spid="3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5" st="5"/>
                                            </p:txEl>
                                          </p:spTgt>
                                        </p:tgtEl>
                                        <p:attrNameLst>
                                          <p:attrName>style.visibility</p:attrName>
                                        </p:attrNameLst>
                                      </p:cBhvr>
                                      <p:to>
                                        <p:strVal val="visible"/>
                                      </p:to>
                                    </p:set>
                                    <p:animEffect filter="fade" transition="in">
                                      <p:cBhvr>
                                        <p:cTn dur="1000"/>
                                        <p:tgtEl>
                                          <p:spTgt spid="35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6" st="6"/>
                                            </p:txEl>
                                          </p:spTgt>
                                        </p:tgtEl>
                                        <p:attrNameLst>
                                          <p:attrName>style.visibility</p:attrName>
                                        </p:attrNameLst>
                                      </p:cBhvr>
                                      <p:to>
                                        <p:strVal val="visible"/>
                                      </p:to>
                                    </p:set>
                                    <p:animEffect filter="fade" transition="in">
                                      <p:cBhvr>
                                        <p:cTn dur="1000"/>
                                        <p:tgtEl>
                                          <p:spTgt spid="350">
                                            <p:txEl>
                                              <p:pRg end="6" st="6"/>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1">
                                            <p:txEl>
                                              <p:pRg end="0" st="0"/>
                                            </p:txEl>
                                          </p:spTgt>
                                        </p:tgtEl>
                                        <p:attrNameLst>
                                          <p:attrName>style.visibility</p:attrName>
                                        </p:attrNameLst>
                                      </p:cBhvr>
                                      <p:to>
                                        <p:strVal val="visible"/>
                                      </p:to>
                                    </p:set>
                                    <p:animEffect filter="fade" transition="in">
                                      <p:cBhvr>
                                        <p:cTn dur="1000"/>
                                        <p:tgtEl>
                                          <p:spTgt spid="351">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1">
                                            <p:txEl>
                                              <p:pRg end="1" st="1"/>
                                            </p:txEl>
                                          </p:spTgt>
                                        </p:tgtEl>
                                        <p:attrNameLst>
                                          <p:attrName>style.visibility</p:attrName>
                                        </p:attrNameLst>
                                      </p:cBhvr>
                                      <p:to>
                                        <p:strVal val="visible"/>
                                      </p:to>
                                    </p:set>
                                    <p:animEffect filter="fade" transition="in">
                                      <p:cBhvr>
                                        <p:cTn dur="1000"/>
                                        <p:tgtEl>
                                          <p:spTgt spid="351">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51">
                                            <p:txEl>
                                              <p:pRg end="2" st="2"/>
                                            </p:txEl>
                                          </p:spTgt>
                                        </p:tgtEl>
                                        <p:attrNameLst>
                                          <p:attrName>style.visibility</p:attrName>
                                        </p:attrNameLst>
                                      </p:cBhvr>
                                      <p:to>
                                        <p:strVal val="visible"/>
                                      </p:to>
                                    </p:set>
                                    <p:animEffect filter="fade" transition="in">
                                      <p:cBhvr>
                                        <p:cTn dur="1000"/>
                                        <p:tgtEl>
                                          <p:spTgt spid="35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0"/>
          <p:cNvPicPr preferRelativeResize="0"/>
          <p:nvPr/>
        </p:nvPicPr>
        <p:blipFill>
          <a:blip r:embed="rId3">
            <a:alphaModFix/>
          </a:blip>
          <a:stretch>
            <a:fillRect/>
          </a:stretch>
        </p:blipFill>
        <p:spPr>
          <a:xfrm>
            <a:off x="-20325" y="22850"/>
            <a:ext cx="5143501" cy="5143501"/>
          </a:xfrm>
          <a:prstGeom prst="rect">
            <a:avLst/>
          </a:prstGeom>
          <a:noFill/>
          <a:ln>
            <a:noFill/>
          </a:ln>
        </p:spPr>
      </p:pic>
      <p:pic>
        <p:nvPicPr>
          <p:cNvPr id="357" name="Google Shape;357;p40"/>
          <p:cNvPicPr preferRelativeResize="0"/>
          <p:nvPr/>
        </p:nvPicPr>
        <p:blipFill>
          <a:blip r:embed="rId4">
            <a:alphaModFix/>
          </a:blip>
          <a:stretch>
            <a:fillRect/>
          </a:stretch>
        </p:blipFill>
        <p:spPr>
          <a:xfrm rot="5400000">
            <a:off x="3848297" y="1235227"/>
            <a:ext cx="6551250" cy="4040151"/>
          </a:xfrm>
          <a:prstGeom prst="rect">
            <a:avLst/>
          </a:prstGeom>
          <a:noFill/>
          <a:ln>
            <a:noFill/>
          </a:ln>
        </p:spPr>
      </p:pic>
      <p:sp>
        <p:nvSpPr>
          <p:cNvPr id="358" name="Google Shape;358;p40"/>
          <p:cNvSpPr/>
          <p:nvPr/>
        </p:nvSpPr>
        <p:spPr>
          <a:xfrm>
            <a:off x="2163450" y="1434600"/>
            <a:ext cx="4817100" cy="1713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0"/>
          <p:cNvSpPr txBox="1"/>
          <p:nvPr/>
        </p:nvSpPr>
        <p:spPr>
          <a:xfrm>
            <a:off x="2163450" y="1434600"/>
            <a:ext cx="4817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latin typeface="Coming Soon"/>
                <a:ea typeface="Coming Soon"/>
                <a:cs typeface="Coming Soon"/>
                <a:sym typeface="Coming Soon"/>
              </a:rPr>
              <a:t>Thanks for listening!</a:t>
            </a:r>
            <a:endParaRPr sz="3100">
              <a:latin typeface="Coming Soon"/>
              <a:ea typeface="Coming Soon"/>
              <a:cs typeface="Coming Soon"/>
              <a:sym typeface="Coming Soon"/>
            </a:endParaRPr>
          </a:p>
          <a:p>
            <a:pPr indent="0" lvl="0" marL="0" rtl="0" algn="l">
              <a:spcBef>
                <a:spcPts val="0"/>
              </a:spcBef>
              <a:spcAft>
                <a:spcPts val="0"/>
              </a:spcAft>
              <a:buNone/>
            </a:pPr>
            <a:r>
              <a:rPr lang="en-GB" sz="3100">
                <a:latin typeface="Coming Soon"/>
                <a:ea typeface="Coming Soon"/>
                <a:cs typeface="Coming Soon"/>
                <a:sym typeface="Coming Soon"/>
              </a:rPr>
              <a:t>Sorry about all the rubbish colour schemes!</a:t>
            </a:r>
            <a:endParaRPr sz="3100">
              <a:latin typeface="Coming Soon"/>
              <a:ea typeface="Coming Soon"/>
              <a:cs typeface="Coming Soon"/>
              <a:sym typeface="Coming Soon"/>
            </a:endParaRPr>
          </a:p>
          <a:p>
            <a:pPr indent="0" lvl="0" marL="0" rtl="0" algn="l">
              <a:spcBef>
                <a:spcPts val="0"/>
              </a:spcBef>
              <a:spcAft>
                <a:spcPts val="0"/>
              </a:spcAft>
              <a:buNone/>
            </a:pPr>
            <a:r>
              <a:rPr lang="en-GB" sz="500">
                <a:latin typeface="Coming Soon"/>
                <a:ea typeface="Coming Soon"/>
                <a:cs typeface="Coming Soon"/>
                <a:sym typeface="Coming Soon"/>
              </a:rPr>
              <a:t>(</a:t>
            </a:r>
            <a:r>
              <a:rPr lang="en-GB" sz="700">
                <a:latin typeface="Coming Soon"/>
                <a:ea typeface="Coming Soon"/>
                <a:cs typeface="Coming Soon"/>
                <a:sym typeface="Coming Soon"/>
              </a:rPr>
              <a:t>they used to be much worse)</a:t>
            </a:r>
            <a:r>
              <a:rPr lang="en-GB" sz="400">
                <a:latin typeface="Coming Soon"/>
                <a:ea typeface="Coming Soon"/>
                <a:cs typeface="Coming Soon"/>
                <a:sym typeface="Coming Soon"/>
              </a:rPr>
              <a:t>(also there’s no cat in this one sorry)</a:t>
            </a:r>
            <a:endParaRPr sz="400">
              <a:latin typeface="Coming Soon"/>
              <a:ea typeface="Coming Soon"/>
              <a:cs typeface="Coming Soon"/>
              <a:sym typeface="Coming So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0" y="-82750"/>
            <a:ext cx="2763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Glossary</a:t>
            </a:r>
            <a:endParaRPr b="1" sz="2000"/>
          </a:p>
        </p:txBody>
      </p:sp>
      <p:sp>
        <p:nvSpPr>
          <p:cNvPr id="68" name="Google Shape;68;p15"/>
          <p:cNvSpPr txBox="1"/>
          <p:nvPr/>
        </p:nvSpPr>
        <p:spPr>
          <a:xfrm>
            <a:off x="83950" y="281975"/>
            <a:ext cx="50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Steam </a:t>
            </a:r>
            <a:r>
              <a:rPr lang="en-GB"/>
              <a:t>- </a:t>
            </a:r>
            <a:r>
              <a:rPr lang="en-GB" sz="1200"/>
              <a:t>Digital distributor for PC games and software</a:t>
            </a:r>
            <a:endParaRPr sz="1200"/>
          </a:p>
        </p:txBody>
      </p:sp>
      <p:sp>
        <p:nvSpPr>
          <p:cNvPr id="69" name="Google Shape;69;p15"/>
          <p:cNvSpPr txBox="1"/>
          <p:nvPr/>
        </p:nvSpPr>
        <p:spPr>
          <a:xfrm>
            <a:off x="83950" y="503800"/>
            <a:ext cx="55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Steam Workshop</a:t>
            </a:r>
            <a:r>
              <a:rPr lang="en-GB"/>
              <a:t> - </a:t>
            </a:r>
            <a:r>
              <a:rPr lang="en-GB" sz="1200"/>
              <a:t>Built in </a:t>
            </a:r>
            <a:r>
              <a:rPr lang="en-GB" sz="1200">
                <a:solidFill>
                  <a:srgbClr val="FF0000"/>
                </a:solidFill>
              </a:rPr>
              <a:t>modding</a:t>
            </a:r>
            <a:r>
              <a:rPr lang="en-GB" sz="1200"/>
              <a:t> support for a game on </a:t>
            </a:r>
            <a:r>
              <a:rPr lang="en-GB" sz="1200">
                <a:solidFill>
                  <a:srgbClr val="FF0000"/>
                </a:solidFill>
              </a:rPr>
              <a:t>Steam</a:t>
            </a:r>
            <a:endParaRPr sz="1200">
              <a:solidFill>
                <a:srgbClr val="FF0000"/>
              </a:solidFill>
            </a:endParaRPr>
          </a:p>
        </p:txBody>
      </p:sp>
      <p:sp>
        <p:nvSpPr>
          <p:cNvPr id="70" name="Google Shape;70;p15"/>
          <p:cNvSpPr txBox="1"/>
          <p:nvPr/>
        </p:nvSpPr>
        <p:spPr>
          <a:xfrm>
            <a:off x="83950" y="682175"/>
            <a:ext cx="86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Mods</a:t>
            </a:r>
            <a:r>
              <a:rPr lang="en-GB"/>
              <a:t> - </a:t>
            </a:r>
            <a:r>
              <a:rPr lang="en-GB" sz="1200"/>
              <a:t>Any custom content that has been created by a user to enhance a game (or make it worse)</a:t>
            </a:r>
            <a:endParaRPr sz="1200"/>
          </a:p>
        </p:txBody>
      </p:sp>
      <p:sp>
        <p:nvSpPr>
          <p:cNvPr id="71" name="Google Shape;71;p15"/>
          <p:cNvSpPr txBox="1"/>
          <p:nvPr/>
        </p:nvSpPr>
        <p:spPr>
          <a:xfrm>
            <a:off x="139150" y="1170400"/>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 name="Google Shape;72;p15"/>
          <p:cNvSpPr txBox="1"/>
          <p:nvPr/>
        </p:nvSpPr>
        <p:spPr>
          <a:xfrm>
            <a:off x="83950" y="937625"/>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Genres</a:t>
            </a:r>
            <a:endParaRPr b="1"/>
          </a:p>
        </p:txBody>
      </p:sp>
      <p:sp>
        <p:nvSpPr>
          <p:cNvPr id="73" name="Google Shape;73;p15"/>
          <p:cNvSpPr txBox="1"/>
          <p:nvPr/>
        </p:nvSpPr>
        <p:spPr>
          <a:xfrm>
            <a:off x="93550" y="1170400"/>
            <a:ext cx="8761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Open World </a:t>
            </a:r>
            <a:r>
              <a:rPr lang="en-GB">
                <a:solidFill>
                  <a:schemeClr val="dk1"/>
                </a:solidFill>
              </a:rPr>
              <a:t>- </a:t>
            </a:r>
            <a:r>
              <a:rPr lang="en-GB" sz="1200">
                <a:solidFill>
                  <a:schemeClr val="dk1"/>
                </a:solidFill>
              </a:rPr>
              <a:t>a method of game design that allows the player to approach objectives freely, as opposed to more linear and structured gameplay. Essentially, the player has more freedom to interact with the game as they like, as opposed to strictly how the developer intended. </a:t>
            </a:r>
            <a:r>
              <a:rPr lang="en-GB" sz="900">
                <a:solidFill>
                  <a:srgbClr val="0000FF"/>
                </a:solidFill>
              </a:rPr>
              <a:t>(e.g Elden Ring, Legend of Zelda: Tears of the Kingdom, Elder Scrolls V: Skyrim)</a:t>
            </a:r>
            <a:endParaRPr sz="1200">
              <a:solidFill>
                <a:srgbClr val="0000FF"/>
              </a:solidFill>
            </a:endParaRPr>
          </a:p>
        </p:txBody>
      </p:sp>
      <p:sp>
        <p:nvSpPr>
          <p:cNvPr id="74" name="Google Shape;74;p15"/>
          <p:cNvSpPr txBox="1"/>
          <p:nvPr/>
        </p:nvSpPr>
        <p:spPr>
          <a:xfrm>
            <a:off x="83950" y="1804025"/>
            <a:ext cx="8780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Metroidvania</a:t>
            </a:r>
            <a:r>
              <a:rPr lang="en-GB"/>
              <a:t> - </a:t>
            </a:r>
            <a:r>
              <a:rPr lang="en-GB" sz="1200"/>
              <a:t>Portmanteau</a:t>
            </a:r>
            <a:r>
              <a:rPr lang="en-GB" sz="1200"/>
              <a:t> of Metroid and Castlevania - Genre of game that is centered on exploring a single map, using progressive unlocks to explore previously unreachable locations </a:t>
            </a:r>
            <a:r>
              <a:rPr lang="en-GB" sz="900">
                <a:solidFill>
                  <a:srgbClr val="0000FF"/>
                </a:solidFill>
              </a:rPr>
              <a:t>(e.g Hollow Knight, Bloodstained: Ritual of the Night, Axiom Verge)</a:t>
            </a:r>
            <a:endParaRPr sz="900">
              <a:solidFill>
                <a:srgbClr val="0000FF"/>
              </a:solidFill>
            </a:endParaRPr>
          </a:p>
        </p:txBody>
      </p:sp>
      <p:sp>
        <p:nvSpPr>
          <p:cNvPr id="75" name="Google Shape;75;p15"/>
          <p:cNvSpPr txBox="1"/>
          <p:nvPr/>
        </p:nvSpPr>
        <p:spPr>
          <a:xfrm>
            <a:off x="83950" y="2212675"/>
            <a:ext cx="869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Visual Novel</a:t>
            </a:r>
            <a:r>
              <a:rPr lang="en-GB"/>
              <a:t> - </a:t>
            </a:r>
            <a:r>
              <a:rPr lang="en-GB" sz="1200"/>
              <a:t>Genre of game that focuses more on communicating story like a novel would - generally has more of an emphasis on story and character interaction as opposed to gameplay</a:t>
            </a:r>
            <a:r>
              <a:rPr lang="en-GB"/>
              <a:t> </a:t>
            </a:r>
            <a:r>
              <a:rPr lang="en-GB" sz="900">
                <a:solidFill>
                  <a:srgbClr val="0000FF"/>
                </a:solidFill>
              </a:rPr>
              <a:t>(e.g </a:t>
            </a:r>
            <a:r>
              <a:rPr lang="en-GB" sz="900">
                <a:solidFill>
                  <a:srgbClr val="0000FF"/>
                </a:solidFill>
              </a:rPr>
              <a:t>Phoenix</a:t>
            </a:r>
            <a:r>
              <a:rPr lang="en-GB" sz="900">
                <a:solidFill>
                  <a:srgbClr val="0000FF"/>
                </a:solidFill>
              </a:rPr>
              <a:t> Wright: Ace Attorney, </a:t>
            </a:r>
            <a:r>
              <a:rPr lang="en-GB" sz="900">
                <a:solidFill>
                  <a:srgbClr val="0000FF"/>
                </a:solidFill>
              </a:rPr>
              <a:t>VA-11 Hall-A</a:t>
            </a:r>
            <a:r>
              <a:rPr lang="en-GB" sz="900">
                <a:solidFill>
                  <a:srgbClr val="0000FF"/>
                </a:solidFill>
              </a:rPr>
              <a:t>, STEINS;GATE)</a:t>
            </a:r>
            <a:endParaRPr sz="900">
              <a:solidFill>
                <a:srgbClr val="0000FF"/>
              </a:solidFill>
            </a:endParaRPr>
          </a:p>
        </p:txBody>
      </p:sp>
      <p:sp>
        <p:nvSpPr>
          <p:cNvPr id="76" name="Google Shape;76;p15"/>
          <p:cNvSpPr txBox="1"/>
          <p:nvPr/>
        </p:nvSpPr>
        <p:spPr>
          <a:xfrm>
            <a:off x="83950" y="2649988"/>
            <a:ext cx="8698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Rogue-Like/Lite </a:t>
            </a:r>
            <a:r>
              <a:rPr lang="en-GB"/>
              <a:t>- </a:t>
            </a:r>
            <a:r>
              <a:rPr lang="en-GB" sz="1200"/>
              <a:t>Name taken from Rogue (1980) - Generally refers to games with a shorter gameplay loop, where you must start from the start when you die in game - Rogue-lites tend to have meta progression, such as increasing players stats between “runs” </a:t>
            </a:r>
            <a:r>
              <a:rPr lang="en-GB" sz="900">
                <a:solidFill>
                  <a:srgbClr val="0000FF"/>
                </a:solidFill>
              </a:rPr>
              <a:t>(e.g The Binding of Isaac, Enter the Gungeon, Dead Cells)</a:t>
            </a:r>
            <a:r>
              <a:rPr lang="en-GB" sz="900"/>
              <a:t> </a:t>
            </a:r>
            <a:endParaRPr sz="900"/>
          </a:p>
        </p:txBody>
      </p:sp>
      <p:sp>
        <p:nvSpPr>
          <p:cNvPr id="77" name="Google Shape;77;p15"/>
          <p:cNvSpPr txBox="1"/>
          <p:nvPr/>
        </p:nvSpPr>
        <p:spPr>
          <a:xfrm>
            <a:off x="83950" y="3258800"/>
            <a:ext cx="8698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RPG </a:t>
            </a:r>
            <a:r>
              <a:rPr lang="en-GB"/>
              <a:t>- </a:t>
            </a:r>
            <a:r>
              <a:rPr lang="en-GB" sz="1200"/>
              <a:t>Short for Role Playing Game - </a:t>
            </a:r>
            <a:r>
              <a:rPr lang="en-GB" sz="1200"/>
              <a:t>Genre based on tabletop gaming, where you level up your character over the course of an adventure to become more powerful, typically with a focus on narrative and combat. Often used nowadays to say “you can level up your character” </a:t>
            </a:r>
            <a:r>
              <a:rPr lang="en-GB" sz="900">
                <a:solidFill>
                  <a:srgbClr val="0000FF"/>
                </a:solidFill>
              </a:rPr>
              <a:t>(e.g The Witcher, Divinity: Original Sin, Final Fantasy)</a:t>
            </a:r>
            <a:endParaRPr sz="900">
              <a:solidFill>
                <a:srgbClr val="0000FF"/>
              </a:solidFill>
            </a:endParaRPr>
          </a:p>
        </p:txBody>
      </p:sp>
      <p:sp>
        <p:nvSpPr>
          <p:cNvPr id="78" name="Google Shape;78;p15"/>
          <p:cNvSpPr txBox="1"/>
          <p:nvPr/>
        </p:nvSpPr>
        <p:spPr>
          <a:xfrm>
            <a:off x="93550" y="3868700"/>
            <a:ext cx="8804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Platformer</a:t>
            </a:r>
            <a:r>
              <a:rPr lang="en-GB"/>
              <a:t> - </a:t>
            </a:r>
            <a:r>
              <a:rPr lang="en-GB" sz="1200"/>
              <a:t>Genre of game where the focus is getting a character to the end of levels by traversing various obstacles and challenges - Typically has a number of gameplay gimmicks to keep things interesting/challenging </a:t>
            </a:r>
            <a:r>
              <a:rPr lang="en-GB" sz="900">
                <a:solidFill>
                  <a:srgbClr val="0000FF"/>
                </a:solidFill>
              </a:rPr>
              <a:t>(e.g Super Mario, Spyro the Dragon, A Hat in Time)</a:t>
            </a:r>
            <a:endParaRPr sz="900">
              <a:solidFill>
                <a:srgbClr val="0000FF"/>
              </a:solidFill>
            </a:endParaRPr>
          </a:p>
        </p:txBody>
      </p:sp>
      <p:sp>
        <p:nvSpPr>
          <p:cNvPr id="79" name="Google Shape;79;p15"/>
          <p:cNvSpPr txBox="1"/>
          <p:nvPr/>
        </p:nvSpPr>
        <p:spPr>
          <a:xfrm>
            <a:off x="71950" y="4387550"/>
            <a:ext cx="8804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Simulation</a:t>
            </a:r>
            <a:r>
              <a:rPr lang="en-GB"/>
              <a:t> - </a:t>
            </a:r>
            <a:r>
              <a:rPr lang="en-GB" sz="1200"/>
              <a:t>Game that  typically simulates a role or job, but can be a simulation of a “world” - fantasy or reality. Typically very in-depth gameplay relating to whatever is being simulated  </a:t>
            </a:r>
            <a:r>
              <a:rPr lang="en-GB" sz="900">
                <a:solidFill>
                  <a:srgbClr val="0000FF"/>
                </a:solidFill>
              </a:rPr>
              <a:t>(e.g Dwarf Fortress, Euro Truck Simulator, Papers Please)</a:t>
            </a:r>
            <a:endParaRPr sz="900">
              <a:solidFill>
                <a:srgbClr val="0000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nvSpPr>
        <p:spPr>
          <a:xfrm>
            <a:off x="86350" y="4013500"/>
            <a:ext cx="8502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rgbClr val="FF0000"/>
                </a:solidFill>
                <a:highlight>
                  <a:schemeClr val="lt1"/>
                </a:highlight>
              </a:rPr>
              <a:t>Steam data </a:t>
            </a:r>
            <a:r>
              <a:rPr lang="en-GB" sz="1100">
                <a:solidFill>
                  <a:schemeClr val="dk1"/>
                </a:solidFill>
                <a:highlight>
                  <a:schemeClr val="lt1"/>
                </a:highlight>
              </a:rPr>
              <a:t>-  I decided to use Steam’s data for much of my analysis, it was the best available dataset to represent current game sales. </a:t>
            </a:r>
            <a:r>
              <a:rPr lang="en-GB" sz="1100" u="sng">
                <a:solidFill>
                  <a:schemeClr val="dk1"/>
                </a:solidFill>
                <a:highlight>
                  <a:schemeClr val="lt1"/>
                </a:highlight>
              </a:rPr>
              <a:t>This means any analysis may not reflect the industry as a whole</a:t>
            </a:r>
            <a:r>
              <a:rPr lang="en-GB" sz="1100">
                <a:solidFill>
                  <a:schemeClr val="dk1"/>
                </a:solidFill>
                <a:highlight>
                  <a:schemeClr val="lt1"/>
                </a:highlight>
              </a:rPr>
              <a:t>. It’s likely that each System has a different audience and ecosystem </a:t>
            </a:r>
            <a:r>
              <a:rPr lang="en-GB">
                <a:solidFill>
                  <a:schemeClr val="dk1"/>
                </a:solidFill>
                <a:highlight>
                  <a:schemeClr val="lt1"/>
                </a:highlight>
              </a:rPr>
              <a:t> </a:t>
            </a:r>
            <a:r>
              <a:rPr lang="en-GB" sz="1100">
                <a:solidFill>
                  <a:schemeClr val="dk1"/>
                </a:solidFill>
                <a:highlight>
                  <a:schemeClr val="lt1"/>
                </a:highlight>
              </a:rPr>
              <a:t> </a:t>
            </a:r>
            <a:endParaRPr sz="1100">
              <a:solidFill>
                <a:schemeClr val="dk1"/>
              </a:solidFill>
              <a:highlight>
                <a:schemeClr val="lt1"/>
              </a:highlight>
            </a:endParaRPr>
          </a:p>
          <a:p>
            <a:pPr indent="0" lvl="0" marL="0" rtl="0" algn="l">
              <a:spcBef>
                <a:spcPts val="0"/>
              </a:spcBef>
              <a:spcAft>
                <a:spcPts val="0"/>
              </a:spcAft>
              <a:buNone/>
            </a:pPr>
            <a:r>
              <a:t/>
            </a:r>
            <a:endParaRPr/>
          </a:p>
        </p:txBody>
      </p:sp>
      <p:sp>
        <p:nvSpPr>
          <p:cNvPr id="85" name="Google Shape;85;p16"/>
          <p:cNvSpPr txBox="1"/>
          <p:nvPr/>
        </p:nvSpPr>
        <p:spPr>
          <a:xfrm>
            <a:off x="86350" y="427000"/>
            <a:ext cx="87660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0000"/>
                </a:solidFill>
                <a:highlight>
                  <a:schemeClr val="lt1"/>
                </a:highlight>
              </a:rPr>
              <a:t>The data used is slightly out of date</a:t>
            </a:r>
            <a:r>
              <a:rPr lang="en-GB">
                <a:highlight>
                  <a:schemeClr val="lt1"/>
                </a:highlight>
              </a:rPr>
              <a:t> </a:t>
            </a:r>
            <a:endParaRPr>
              <a:highlight>
                <a:schemeClr val="lt1"/>
              </a:highlight>
            </a:endParaRPr>
          </a:p>
          <a:p>
            <a:pPr indent="-298450" lvl="1" marL="914400" rtl="0" algn="l">
              <a:spcBef>
                <a:spcPts val="0"/>
              </a:spcBef>
              <a:spcAft>
                <a:spcPts val="0"/>
              </a:spcAft>
              <a:buSzPts val="1100"/>
              <a:buChar char="-"/>
            </a:pPr>
            <a:r>
              <a:rPr lang="en-GB" sz="1100">
                <a:highlight>
                  <a:schemeClr val="lt1"/>
                </a:highlight>
              </a:rPr>
              <a:t>The global games sales data set only goes up to </a:t>
            </a:r>
            <a:r>
              <a:rPr b="1" lang="en-GB" sz="1100">
                <a:highlight>
                  <a:schemeClr val="lt1"/>
                </a:highlight>
              </a:rPr>
              <a:t>2019 </a:t>
            </a:r>
            <a:endParaRPr sz="1100">
              <a:highlight>
                <a:schemeClr val="lt1"/>
              </a:highlight>
            </a:endParaRPr>
          </a:p>
          <a:p>
            <a:pPr indent="-298450" lvl="1" marL="914400" rtl="0" algn="l">
              <a:spcBef>
                <a:spcPts val="0"/>
              </a:spcBef>
              <a:spcAft>
                <a:spcPts val="0"/>
              </a:spcAft>
              <a:buSzPts val="1100"/>
              <a:buChar char="-"/>
            </a:pPr>
            <a:r>
              <a:rPr lang="en-GB" sz="1100">
                <a:highlight>
                  <a:schemeClr val="lt1"/>
                </a:highlight>
              </a:rPr>
              <a:t>The Steam data set only goes </a:t>
            </a:r>
            <a:r>
              <a:rPr lang="en-GB" sz="1100">
                <a:highlight>
                  <a:schemeClr val="lt1"/>
                </a:highlight>
              </a:rPr>
              <a:t>up to </a:t>
            </a:r>
            <a:r>
              <a:rPr b="1" lang="en-GB" sz="1100">
                <a:highlight>
                  <a:schemeClr val="lt1"/>
                </a:highlight>
              </a:rPr>
              <a:t>May 2019</a:t>
            </a:r>
            <a:endParaRPr b="1" sz="1100">
              <a:highlight>
                <a:schemeClr val="lt1"/>
              </a:highlight>
            </a:endParaRPr>
          </a:p>
          <a:p>
            <a:pPr indent="0" lvl="0" marL="457200" rtl="0" algn="l">
              <a:spcBef>
                <a:spcPts val="0"/>
              </a:spcBef>
              <a:spcAft>
                <a:spcPts val="0"/>
              </a:spcAft>
              <a:buNone/>
            </a:pPr>
            <a:r>
              <a:t/>
            </a:r>
            <a:endParaRPr>
              <a:highlight>
                <a:schemeClr val="lt1"/>
              </a:highlight>
            </a:endParaRPr>
          </a:p>
          <a:p>
            <a:pPr indent="0" lvl="0" marL="0" rtl="0" algn="l">
              <a:spcBef>
                <a:spcPts val="0"/>
              </a:spcBef>
              <a:spcAft>
                <a:spcPts val="0"/>
              </a:spcAft>
              <a:buNone/>
            </a:pPr>
            <a:r>
              <a:rPr lang="en-GB" sz="1100">
                <a:highlight>
                  <a:schemeClr val="lt1"/>
                </a:highlight>
              </a:rPr>
              <a:t>I attempted to get a more up to date version of the Steam data, as the original author </a:t>
            </a:r>
            <a:r>
              <a:rPr lang="en-GB" sz="900">
                <a:highlight>
                  <a:schemeClr val="lt1"/>
                </a:highlight>
              </a:rPr>
              <a:t>(Nik Davis, who can be found here </a:t>
            </a:r>
            <a:r>
              <a:rPr i="1" lang="en-GB" sz="900" u="sng">
                <a:solidFill>
                  <a:schemeClr val="hlink"/>
                </a:solidFill>
                <a:highlight>
                  <a:schemeClr val="lt1"/>
                </a:highlight>
                <a:hlinkClick r:id="rId3"/>
              </a:rPr>
              <a:t>https://nik-davis.github.io/</a:t>
            </a:r>
            <a:r>
              <a:rPr lang="en-GB" sz="900">
                <a:highlight>
                  <a:schemeClr val="lt1"/>
                </a:highlight>
              </a:rPr>
              <a:t>) </a:t>
            </a:r>
            <a:r>
              <a:rPr lang="en-GB" sz="1100">
                <a:highlight>
                  <a:schemeClr val="lt1"/>
                </a:highlight>
              </a:rPr>
              <a:t>very helpfully included the steps he took to scrape and clean all the data from the Steam and SteamSpy API’s</a:t>
            </a:r>
            <a:endParaRPr sz="1100">
              <a:highlight>
                <a:schemeClr val="lt1"/>
              </a:highlight>
            </a:endParaRPr>
          </a:p>
          <a:p>
            <a:pPr indent="0" lvl="0" marL="0" rtl="0" algn="l">
              <a:spcBef>
                <a:spcPts val="0"/>
              </a:spcBef>
              <a:spcAft>
                <a:spcPts val="0"/>
              </a:spcAft>
              <a:buNone/>
            </a:pPr>
            <a:r>
              <a:t/>
            </a:r>
            <a:endParaRPr sz="1100">
              <a:highlight>
                <a:schemeClr val="lt1"/>
              </a:highlight>
            </a:endParaRPr>
          </a:p>
          <a:p>
            <a:pPr indent="0" lvl="0" marL="0" rtl="0" algn="l">
              <a:spcBef>
                <a:spcPts val="0"/>
              </a:spcBef>
              <a:spcAft>
                <a:spcPts val="0"/>
              </a:spcAft>
              <a:buNone/>
            </a:pPr>
            <a:r>
              <a:rPr lang="en-GB" sz="1100">
                <a:highlight>
                  <a:schemeClr val="lt1"/>
                </a:highlight>
              </a:rPr>
              <a:t>However, this proved to be not possible to replicate in the limited time available - getting all 64,000 records from both API’s would have taken approximately 5 days.</a:t>
            </a:r>
            <a:endParaRPr sz="1100">
              <a:highlight>
                <a:schemeClr val="lt1"/>
              </a:highlight>
            </a:endParaRPr>
          </a:p>
          <a:p>
            <a:pPr indent="0" lvl="0" marL="0" rtl="0" algn="l">
              <a:spcBef>
                <a:spcPts val="0"/>
              </a:spcBef>
              <a:spcAft>
                <a:spcPts val="0"/>
              </a:spcAft>
              <a:buNone/>
            </a:pPr>
            <a:r>
              <a:t/>
            </a:r>
            <a:endParaRPr b="1" sz="1100">
              <a:highlight>
                <a:schemeClr val="lt1"/>
              </a:highlight>
            </a:endParaRPr>
          </a:p>
          <a:p>
            <a:pPr indent="0" lvl="0" marL="0" rtl="0" algn="l">
              <a:spcBef>
                <a:spcPts val="0"/>
              </a:spcBef>
              <a:spcAft>
                <a:spcPts val="0"/>
              </a:spcAft>
              <a:buNone/>
            </a:pPr>
            <a:r>
              <a:rPr lang="en-GB" sz="1100">
                <a:highlight>
                  <a:schemeClr val="lt1"/>
                </a:highlight>
              </a:rPr>
              <a:t>Additionally, much of the data on games sales is historic, and presumably taken from the same databases, as they contain the same structure and data.</a:t>
            </a:r>
            <a:endParaRPr sz="1100">
              <a:highlight>
                <a:schemeClr val="lt1"/>
              </a:highlight>
            </a:endParaRPr>
          </a:p>
          <a:p>
            <a:pPr indent="0" lvl="0" marL="0" rtl="0" algn="l">
              <a:spcBef>
                <a:spcPts val="0"/>
              </a:spcBef>
              <a:spcAft>
                <a:spcPts val="0"/>
              </a:spcAft>
              <a:buNone/>
            </a:pPr>
            <a:r>
              <a:t/>
            </a:r>
            <a:endParaRPr sz="1100">
              <a:highlight>
                <a:schemeClr val="lt1"/>
              </a:highlight>
            </a:endParaRPr>
          </a:p>
          <a:p>
            <a:pPr indent="0" lvl="0" marL="0" rtl="0" algn="l">
              <a:spcBef>
                <a:spcPts val="0"/>
              </a:spcBef>
              <a:spcAft>
                <a:spcPts val="0"/>
              </a:spcAft>
              <a:buNone/>
            </a:pPr>
            <a:r>
              <a:rPr lang="en-GB" sz="1100">
                <a:highlight>
                  <a:schemeClr val="lt1"/>
                </a:highlight>
              </a:rPr>
              <a:t>Attempts to find up-to-date sales figures / development costs from major players (e.g Nintendo, Sony, Microsoft) didn’t amount to much - It seems nobody is willing to share their data!</a:t>
            </a:r>
            <a:endParaRPr sz="1100">
              <a:highlight>
                <a:schemeClr val="lt1"/>
              </a:highlight>
            </a:endParaRPr>
          </a:p>
          <a:p>
            <a:pPr indent="0" lvl="0" marL="0" rtl="0" algn="l">
              <a:spcBef>
                <a:spcPts val="0"/>
              </a:spcBef>
              <a:spcAft>
                <a:spcPts val="0"/>
              </a:spcAft>
              <a:buNone/>
            </a:pPr>
            <a:r>
              <a:t/>
            </a:r>
            <a:endParaRPr>
              <a:highlight>
                <a:schemeClr val="lt1"/>
              </a:highlight>
            </a:endParaRPr>
          </a:p>
          <a:p>
            <a:pPr indent="0" lvl="0" marL="0" rtl="0" algn="l">
              <a:spcBef>
                <a:spcPts val="0"/>
              </a:spcBef>
              <a:spcAft>
                <a:spcPts val="0"/>
              </a:spcAft>
              <a:buNone/>
            </a:pPr>
            <a:r>
              <a:rPr b="1" lang="en-GB">
                <a:solidFill>
                  <a:srgbClr val="FF0000"/>
                </a:solidFill>
                <a:highlight>
                  <a:schemeClr val="lt1"/>
                </a:highlight>
              </a:rPr>
              <a:t>Genres are a little vague</a:t>
            </a:r>
            <a:r>
              <a:rPr lang="en-GB">
                <a:highlight>
                  <a:schemeClr val="lt1"/>
                </a:highlight>
              </a:rPr>
              <a:t> - </a:t>
            </a:r>
            <a:r>
              <a:rPr lang="en-GB" sz="1100">
                <a:highlight>
                  <a:schemeClr val="lt1"/>
                </a:highlight>
              </a:rPr>
              <a:t>Action, Adventure and Shooter, for example, don’t do much to describe a modern title, which tend to mix and match these older genre “tags”.</a:t>
            </a:r>
            <a:endParaRPr sz="1100">
              <a:highlight>
                <a:schemeClr val="lt1"/>
              </a:highlight>
            </a:endParaRPr>
          </a:p>
          <a:p>
            <a:pPr indent="0" lvl="0" marL="0" rtl="0" algn="l">
              <a:spcBef>
                <a:spcPts val="0"/>
              </a:spcBef>
              <a:spcAft>
                <a:spcPts val="0"/>
              </a:spcAft>
              <a:buNone/>
            </a:pPr>
            <a:r>
              <a:rPr lang="en-GB" sz="1100">
                <a:highlight>
                  <a:schemeClr val="lt1"/>
                </a:highlight>
              </a:rPr>
              <a:t>These are holdovers from a time when it was easier to describe a game, as they had much smaller scope</a:t>
            </a:r>
            <a:endParaRPr sz="1100">
              <a:solidFill>
                <a:schemeClr val="dk1"/>
              </a:solidFill>
              <a:highlight>
                <a:schemeClr val="lt1"/>
              </a:highlight>
            </a:endParaRPr>
          </a:p>
        </p:txBody>
      </p:sp>
      <p:sp>
        <p:nvSpPr>
          <p:cNvPr id="86" name="Google Shape;86;p16"/>
          <p:cNvSpPr txBox="1"/>
          <p:nvPr/>
        </p:nvSpPr>
        <p:spPr>
          <a:xfrm>
            <a:off x="86350" y="110350"/>
            <a:ext cx="40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t>Things that should be addressed before we start</a:t>
            </a:r>
            <a:endParaRPr u="sng"/>
          </a:p>
        </p:txBody>
      </p:sp>
      <p:pic>
        <p:nvPicPr>
          <p:cNvPr id="87" name="Google Shape;87;p16"/>
          <p:cNvPicPr preferRelativeResize="0"/>
          <p:nvPr/>
        </p:nvPicPr>
        <p:blipFill>
          <a:blip r:embed="rId4">
            <a:alphaModFix/>
          </a:blip>
          <a:stretch>
            <a:fillRect/>
          </a:stretch>
        </p:blipFill>
        <p:spPr>
          <a:xfrm>
            <a:off x="435421" y="3126425"/>
            <a:ext cx="1656525" cy="1834725"/>
          </a:xfrm>
          <a:prstGeom prst="rect">
            <a:avLst/>
          </a:prstGeom>
          <a:noFill/>
          <a:ln>
            <a:noFill/>
          </a:ln>
        </p:spPr>
      </p:pic>
      <p:pic>
        <p:nvPicPr>
          <p:cNvPr id="88" name="Google Shape;88;p16"/>
          <p:cNvPicPr preferRelativeResize="0"/>
          <p:nvPr/>
        </p:nvPicPr>
        <p:blipFill>
          <a:blip r:embed="rId5">
            <a:alphaModFix/>
          </a:blip>
          <a:stretch>
            <a:fillRect/>
          </a:stretch>
        </p:blipFill>
        <p:spPr>
          <a:xfrm>
            <a:off x="3657247" y="2270650"/>
            <a:ext cx="4724950" cy="2818925"/>
          </a:xfrm>
          <a:prstGeom prst="rect">
            <a:avLst/>
          </a:prstGeom>
          <a:noFill/>
          <a:ln>
            <a:noFill/>
          </a:ln>
        </p:spPr>
      </p:pic>
      <p:pic>
        <p:nvPicPr>
          <p:cNvPr id="89" name="Google Shape;89;p16"/>
          <p:cNvPicPr preferRelativeResize="0"/>
          <p:nvPr/>
        </p:nvPicPr>
        <p:blipFill>
          <a:blip r:embed="rId6">
            <a:alphaModFix/>
          </a:blip>
          <a:stretch>
            <a:fillRect/>
          </a:stretch>
        </p:blipFill>
        <p:spPr>
          <a:xfrm>
            <a:off x="0" y="805246"/>
            <a:ext cx="9144002" cy="32082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animEffect filter="fade" transition="in">
                                      <p:cBhvr>
                                        <p:cTn dur="100"/>
                                        <p:tgtEl>
                                          <p:spTgt spid="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animEffect filter="fade" transition="in">
                                      <p:cBhvr>
                                        <p:cTn dur="100"/>
                                        <p:tgtEl>
                                          <p:spTgt spid="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animEffect filter="fade" transition="in">
                                      <p:cBhvr>
                                        <p:cTn dur="100"/>
                                        <p:tgtEl>
                                          <p:spTgt spid="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animEffect filter="fade" transition="in">
                                      <p:cBhvr>
                                        <p:cTn dur="100"/>
                                        <p:tgtEl>
                                          <p:spTgt spid="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4" st="4"/>
                                            </p:txEl>
                                          </p:spTgt>
                                        </p:tgtEl>
                                        <p:attrNameLst>
                                          <p:attrName>style.visibility</p:attrName>
                                        </p:attrNameLst>
                                      </p:cBhvr>
                                      <p:to>
                                        <p:strVal val="visible"/>
                                      </p:to>
                                    </p:set>
                                    <p:animEffect filter="fade" transition="in">
                                      <p:cBhvr>
                                        <p:cTn dur="100"/>
                                        <p:tgtEl>
                                          <p:spTgt spid="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5" st="5"/>
                                            </p:txEl>
                                          </p:spTgt>
                                        </p:tgtEl>
                                        <p:attrNameLst>
                                          <p:attrName>style.visibility</p:attrName>
                                        </p:attrNameLst>
                                      </p:cBhvr>
                                      <p:to>
                                        <p:strVal val="visible"/>
                                      </p:to>
                                    </p:set>
                                    <p:animEffect filter="fade" transition="in">
                                      <p:cBhvr>
                                        <p:cTn dur="100"/>
                                        <p:tgtEl>
                                          <p:spTgt spid="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6" st="6"/>
                                            </p:txEl>
                                          </p:spTgt>
                                        </p:tgtEl>
                                        <p:attrNameLst>
                                          <p:attrName>style.visibility</p:attrName>
                                        </p:attrNameLst>
                                      </p:cBhvr>
                                      <p:to>
                                        <p:strVal val="visible"/>
                                      </p:to>
                                    </p:set>
                                    <p:animEffect filter="fade" transition="in">
                                      <p:cBhvr>
                                        <p:cTn dur="100"/>
                                        <p:tgtEl>
                                          <p:spTgt spid="8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7" st="7"/>
                                            </p:txEl>
                                          </p:spTgt>
                                        </p:tgtEl>
                                        <p:attrNameLst>
                                          <p:attrName>style.visibility</p:attrName>
                                        </p:attrNameLst>
                                      </p:cBhvr>
                                      <p:to>
                                        <p:strVal val="visible"/>
                                      </p:to>
                                    </p:set>
                                    <p:animEffect filter="fade" transition="in">
                                      <p:cBhvr>
                                        <p:cTn dur="100"/>
                                        <p:tgtEl>
                                          <p:spTgt spid="8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8" st="8"/>
                                            </p:txEl>
                                          </p:spTgt>
                                        </p:tgtEl>
                                        <p:attrNameLst>
                                          <p:attrName>style.visibility</p:attrName>
                                        </p:attrNameLst>
                                      </p:cBhvr>
                                      <p:to>
                                        <p:strVal val="visible"/>
                                      </p:to>
                                    </p:set>
                                    <p:animEffect filter="fade" transition="in">
                                      <p:cBhvr>
                                        <p:cTn dur="100"/>
                                        <p:tgtEl>
                                          <p:spTgt spid="8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9" st="9"/>
                                            </p:txEl>
                                          </p:spTgt>
                                        </p:tgtEl>
                                        <p:attrNameLst>
                                          <p:attrName>style.visibility</p:attrName>
                                        </p:attrNameLst>
                                      </p:cBhvr>
                                      <p:to>
                                        <p:strVal val="visible"/>
                                      </p:to>
                                    </p:set>
                                    <p:animEffect filter="fade" transition="in">
                                      <p:cBhvr>
                                        <p:cTn dur="100"/>
                                        <p:tgtEl>
                                          <p:spTgt spid="8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0" st="10"/>
                                            </p:txEl>
                                          </p:spTgt>
                                        </p:tgtEl>
                                        <p:attrNameLst>
                                          <p:attrName>style.visibility</p:attrName>
                                        </p:attrNameLst>
                                      </p:cBhvr>
                                      <p:to>
                                        <p:strVal val="visible"/>
                                      </p:to>
                                    </p:set>
                                    <p:animEffect filter="fade" transition="in">
                                      <p:cBhvr>
                                        <p:cTn dur="100"/>
                                        <p:tgtEl>
                                          <p:spTgt spid="8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1" st="11"/>
                                            </p:txEl>
                                          </p:spTgt>
                                        </p:tgtEl>
                                        <p:attrNameLst>
                                          <p:attrName>style.visibility</p:attrName>
                                        </p:attrNameLst>
                                      </p:cBhvr>
                                      <p:to>
                                        <p:strVal val="visible"/>
                                      </p:to>
                                    </p:set>
                                    <p:animEffect filter="fade" transition="in">
                                      <p:cBhvr>
                                        <p:cTn dur="100"/>
                                        <p:tgtEl>
                                          <p:spTgt spid="8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2" st="12"/>
                                            </p:txEl>
                                          </p:spTgt>
                                        </p:tgtEl>
                                        <p:attrNameLst>
                                          <p:attrName>style.visibility</p:attrName>
                                        </p:attrNameLst>
                                      </p:cBhvr>
                                      <p:to>
                                        <p:strVal val="visible"/>
                                      </p:to>
                                    </p:set>
                                    <p:animEffect filter="fade" transition="in">
                                      <p:cBhvr>
                                        <p:cTn dur="100"/>
                                        <p:tgtEl>
                                          <p:spTgt spid="8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3" st="13"/>
                                            </p:txEl>
                                          </p:spTgt>
                                        </p:tgtEl>
                                        <p:attrNameLst>
                                          <p:attrName>style.visibility</p:attrName>
                                        </p:attrNameLst>
                                      </p:cBhvr>
                                      <p:to>
                                        <p:strVal val="visible"/>
                                      </p:to>
                                    </p:set>
                                    <p:animEffect filter="fade" transition="in">
                                      <p:cBhvr>
                                        <p:cTn dur="100"/>
                                        <p:tgtEl>
                                          <p:spTgt spid="8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7"/>
                                        </p:tgtEl>
                                      </p:cBhvr>
                                    </p:animEffect>
                                    <p:set>
                                      <p:cBhvr>
                                        <p:cTn dur="1" fill="hold">
                                          <p:stCondLst>
                                            <p:cond delay="1000"/>
                                          </p:stCondLst>
                                        </p:cTn>
                                        <p:tgtEl>
                                          <p:spTgt spid="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8"/>
                                        </p:tgtEl>
                                      </p:cBhvr>
                                    </p:animEffect>
                                    <p:set>
                                      <p:cBhvr>
                                        <p:cTn dur="1" fill="hold">
                                          <p:stCondLst>
                                            <p:cond delay="1000"/>
                                          </p:stCondLst>
                                        </p:cTn>
                                        <p:tgtEl>
                                          <p:spTgt spid="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
                                        </p:tgtEl>
                                      </p:cBhvr>
                                    </p:animEffect>
                                    <p:set>
                                      <p:cBhvr>
                                        <p:cTn dur="1" fill="hold">
                                          <p:stCondLst>
                                            <p:cond delay="1000"/>
                                          </p:stCondLst>
                                        </p:cTn>
                                        <p:tgtEl>
                                          <p:spTgt spid="8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nvSpPr>
        <p:spPr>
          <a:xfrm>
            <a:off x="119950" y="62375"/>
            <a:ext cx="4169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t>What was generally popular?</a:t>
            </a:r>
            <a:endParaRPr sz="2300"/>
          </a:p>
        </p:txBody>
      </p:sp>
      <p:pic>
        <p:nvPicPr>
          <p:cNvPr id="95" name="Google Shape;95;p17"/>
          <p:cNvPicPr preferRelativeResize="0"/>
          <p:nvPr/>
        </p:nvPicPr>
        <p:blipFill>
          <a:blip r:embed="rId3">
            <a:alphaModFix/>
          </a:blip>
          <a:stretch>
            <a:fillRect/>
          </a:stretch>
        </p:blipFill>
        <p:spPr>
          <a:xfrm>
            <a:off x="4192275" y="176400"/>
            <a:ext cx="4838702" cy="4838702"/>
          </a:xfrm>
          <a:prstGeom prst="rect">
            <a:avLst/>
          </a:prstGeom>
          <a:noFill/>
          <a:ln>
            <a:noFill/>
          </a:ln>
        </p:spPr>
      </p:pic>
      <p:sp>
        <p:nvSpPr>
          <p:cNvPr id="96" name="Google Shape;96;p17"/>
          <p:cNvSpPr txBox="1"/>
          <p:nvPr/>
        </p:nvSpPr>
        <p:spPr>
          <a:xfrm>
            <a:off x="143950" y="6669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Historically, Action, Shooter and Platformers seem to have done well.</a:t>
            </a:r>
            <a:endParaRPr/>
          </a:p>
        </p:txBody>
      </p:sp>
      <p:sp>
        <p:nvSpPr>
          <p:cNvPr id="97" name="Google Shape;97;p17"/>
          <p:cNvSpPr txBox="1"/>
          <p:nvPr/>
        </p:nvSpPr>
        <p:spPr>
          <a:xfrm>
            <a:off x="143950" y="1498225"/>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As we approach the dawn of systems </a:t>
            </a:r>
            <a:r>
              <a:rPr lang="en-GB"/>
              <a:t>capable of 3D graphics and more complex games, we see a shift into more “Miscellaneous” titles</a:t>
            </a:r>
            <a:endParaRPr/>
          </a:p>
        </p:txBody>
      </p:sp>
      <p:pic>
        <p:nvPicPr>
          <p:cNvPr id="98" name="Google Shape;98;p17"/>
          <p:cNvPicPr preferRelativeResize="0"/>
          <p:nvPr/>
        </p:nvPicPr>
        <p:blipFill>
          <a:blip r:embed="rId4">
            <a:alphaModFix/>
          </a:blip>
          <a:stretch>
            <a:fillRect/>
          </a:stretch>
        </p:blipFill>
        <p:spPr>
          <a:xfrm>
            <a:off x="0" y="3339150"/>
            <a:ext cx="9144001" cy="1804351"/>
          </a:xfrm>
          <a:prstGeom prst="rect">
            <a:avLst/>
          </a:prstGeom>
          <a:noFill/>
          <a:ln>
            <a:noFill/>
          </a:ln>
        </p:spPr>
      </p:pic>
      <p:sp>
        <p:nvSpPr>
          <p:cNvPr id="99" name="Google Shape;99;p17"/>
          <p:cNvSpPr txBox="1"/>
          <p:nvPr/>
        </p:nvSpPr>
        <p:spPr>
          <a:xfrm>
            <a:off x="143950" y="2760325"/>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But what are “Misc” games?</a:t>
            </a:r>
            <a:endParaRPr/>
          </a:p>
        </p:txBody>
      </p:sp>
      <p:sp>
        <p:nvSpPr>
          <p:cNvPr id="100" name="Google Shape;100;p17"/>
          <p:cNvSpPr txBox="1"/>
          <p:nvPr/>
        </p:nvSpPr>
        <p:spPr>
          <a:xfrm>
            <a:off x="143950" y="26149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Looks like these are games that don’t fit into a specific genre easily - Not very insightful really</a:t>
            </a:r>
            <a:endParaRPr/>
          </a:p>
        </p:txBody>
      </p:sp>
      <p:pic>
        <p:nvPicPr>
          <p:cNvPr id="101" name="Google Shape;101;p17"/>
          <p:cNvPicPr preferRelativeResize="0"/>
          <p:nvPr/>
        </p:nvPicPr>
        <p:blipFill>
          <a:blip r:embed="rId5">
            <a:alphaModFix/>
          </a:blip>
          <a:stretch>
            <a:fillRect/>
          </a:stretch>
        </p:blipFill>
        <p:spPr>
          <a:xfrm>
            <a:off x="4039875" y="0"/>
            <a:ext cx="5143501"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9"/>
                                        </p:tgtEl>
                                      </p:cBhvr>
                                    </p:animEffect>
                                    <p:set>
                                      <p:cBhvr>
                                        <p:cTn dur="1" fill="hold">
                                          <p:stCondLst>
                                            <p:cond delay="1000"/>
                                          </p:stCondLst>
                                        </p:cTn>
                                        <p:tgtEl>
                                          <p:spTgt spid="9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0"/>
                                        </p:tgtEl>
                                      </p:cBhvr>
                                    </p:animEffect>
                                    <p:set>
                                      <p:cBhvr>
                                        <p:cTn dur="1" fill="hold">
                                          <p:stCondLst>
                                            <p:cond delay="1000"/>
                                          </p:stCondLst>
                                        </p:cTn>
                                        <p:tgtEl>
                                          <p:spTgt spid="10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8"/>
                                        </p:tgtEl>
                                      </p:cBhvr>
                                    </p:animEffect>
                                    <p:set>
                                      <p:cBhvr>
                                        <p:cTn dur="1" fill="hold">
                                          <p:stCondLst>
                                            <p:cond delay="1000"/>
                                          </p:stCondLst>
                                        </p:cTn>
                                        <p:tgtEl>
                                          <p:spTgt spid="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7"/>
                                        </p:tgtEl>
                                      </p:cBhvr>
                                    </p:animEffect>
                                    <p:set>
                                      <p:cBhvr>
                                        <p:cTn dur="1" fill="hold">
                                          <p:stCondLst>
                                            <p:cond delay="1000"/>
                                          </p:stCondLst>
                                        </p:cTn>
                                        <p:tgtEl>
                                          <p:spTgt spid="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5"/>
                                        </p:tgtEl>
                                      </p:cBhvr>
                                    </p:animEffect>
                                    <p:set>
                                      <p:cBhvr>
                                        <p:cTn dur="1" fill="hold">
                                          <p:stCondLst>
                                            <p:cond delay="1000"/>
                                          </p:stCondLst>
                                        </p:cTn>
                                        <p:tgtEl>
                                          <p:spTgt spid="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nvSpPr>
        <p:spPr>
          <a:xfrm>
            <a:off x="239900" y="640475"/>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But first, what is Steam?</a:t>
            </a:r>
            <a:endParaRPr/>
          </a:p>
        </p:txBody>
      </p:sp>
      <p:sp>
        <p:nvSpPr>
          <p:cNvPr id="107" name="Google Shape;107;p18"/>
          <p:cNvSpPr txBox="1"/>
          <p:nvPr/>
        </p:nvSpPr>
        <p:spPr>
          <a:xfrm>
            <a:off x="239900" y="959600"/>
            <a:ext cx="27636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From Wikipedia: </a:t>
            </a:r>
            <a:r>
              <a:rPr lang="en-GB" sz="1100">
                <a:solidFill>
                  <a:schemeClr val="dk1"/>
                </a:solidFill>
              </a:rPr>
              <a:t>The service is the largest digital distribution platform for PC gaming, with an estimated </a:t>
            </a:r>
            <a:r>
              <a:rPr lang="en-GB" sz="1100" u="sng">
                <a:solidFill>
                  <a:srgbClr val="FF0000"/>
                </a:solidFill>
              </a:rPr>
              <a:t>75% of the market share</a:t>
            </a:r>
            <a:r>
              <a:rPr lang="en-GB" sz="1100">
                <a:solidFill>
                  <a:schemeClr val="dk1"/>
                </a:solidFill>
              </a:rPr>
              <a:t> in 2013 according to IHS Screen Digest. By 2017, game purchases through Steam totaled about </a:t>
            </a:r>
            <a:r>
              <a:rPr lang="en-GB" sz="1100" u="sng">
                <a:solidFill>
                  <a:srgbClr val="FF0000"/>
                </a:solidFill>
              </a:rPr>
              <a:t>US$4.3 billion</a:t>
            </a:r>
            <a:r>
              <a:rPr lang="en-GB" sz="1100">
                <a:solidFill>
                  <a:schemeClr val="dk1"/>
                </a:solidFill>
              </a:rPr>
              <a:t>, or at least </a:t>
            </a:r>
            <a:r>
              <a:rPr lang="en-GB" sz="1100" u="sng">
                <a:solidFill>
                  <a:srgbClr val="FF0000"/>
                </a:solidFill>
              </a:rPr>
              <a:t>18% of global PC game sales</a:t>
            </a:r>
            <a:r>
              <a:rPr lang="en-GB" sz="1100">
                <a:solidFill>
                  <a:srgbClr val="FF0000"/>
                </a:solidFill>
              </a:rPr>
              <a:t> </a:t>
            </a:r>
            <a:r>
              <a:rPr lang="en-GB" sz="1100">
                <a:solidFill>
                  <a:schemeClr val="dk1"/>
                </a:solidFill>
              </a:rPr>
              <a:t>according to Steam Spy. By 2021, the service had over 34,000 games with </a:t>
            </a:r>
            <a:r>
              <a:rPr lang="en-GB" sz="1100" u="sng">
                <a:solidFill>
                  <a:srgbClr val="FF0000"/>
                </a:solidFill>
              </a:rPr>
              <a:t>over 132 million monthly active users</a:t>
            </a:r>
            <a:r>
              <a:rPr lang="en-GB" sz="1100">
                <a:solidFill>
                  <a:schemeClr val="dk1"/>
                </a:solidFill>
              </a:rPr>
              <a:t>.</a:t>
            </a:r>
            <a:endParaRPr/>
          </a:p>
        </p:txBody>
      </p:sp>
      <p:pic>
        <p:nvPicPr>
          <p:cNvPr id="108" name="Google Shape;108;p18"/>
          <p:cNvPicPr preferRelativeResize="0"/>
          <p:nvPr/>
        </p:nvPicPr>
        <p:blipFill>
          <a:blip r:embed="rId3">
            <a:alphaModFix/>
          </a:blip>
          <a:stretch>
            <a:fillRect/>
          </a:stretch>
        </p:blipFill>
        <p:spPr>
          <a:xfrm>
            <a:off x="2733750" y="115150"/>
            <a:ext cx="1646848" cy="502575"/>
          </a:xfrm>
          <a:prstGeom prst="rect">
            <a:avLst/>
          </a:prstGeom>
          <a:noFill/>
          <a:ln>
            <a:noFill/>
          </a:ln>
        </p:spPr>
      </p:pic>
      <p:pic>
        <p:nvPicPr>
          <p:cNvPr id="109" name="Google Shape;109;p18"/>
          <p:cNvPicPr preferRelativeResize="0"/>
          <p:nvPr/>
        </p:nvPicPr>
        <p:blipFill>
          <a:blip r:embed="rId4">
            <a:alphaModFix/>
          </a:blip>
          <a:stretch>
            <a:fillRect/>
          </a:stretch>
        </p:blipFill>
        <p:spPr>
          <a:xfrm>
            <a:off x="4465900" y="465400"/>
            <a:ext cx="4678098" cy="4678098"/>
          </a:xfrm>
          <a:prstGeom prst="rect">
            <a:avLst/>
          </a:prstGeom>
          <a:noFill/>
          <a:ln>
            <a:noFill/>
          </a:ln>
        </p:spPr>
      </p:pic>
      <p:sp>
        <p:nvSpPr>
          <p:cNvPr id="110" name="Google Shape;110;p18"/>
          <p:cNvSpPr txBox="1"/>
          <p:nvPr/>
        </p:nvSpPr>
        <p:spPr>
          <a:xfrm>
            <a:off x="95975" y="86375"/>
            <a:ext cx="499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t>What’s popular on        			 ?</a:t>
            </a:r>
            <a:endParaRPr sz="2400"/>
          </a:p>
        </p:txBody>
      </p:sp>
      <p:sp>
        <p:nvSpPr>
          <p:cNvPr id="111" name="Google Shape;111;p18"/>
          <p:cNvSpPr txBox="1"/>
          <p:nvPr/>
        </p:nvSpPr>
        <p:spPr>
          <a:xfrm>
            <a:off x="273500" y="617725"/>
            <a:ext cx="27636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We can see from this graph that we have a similar situation as our historic games sales graphs - action games are the most common releases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That is, aside from Indie.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Again though, What is an Indie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From Wikipedia: An </a:t>
            </a:r>
            <a:r>
              <a:rPr b="1" lang="en-GB">
                <a:solidFill>
                  <a:srgbClr val="FF0000"/>
                </a:solidFill>
              </a:rPr>
              <a:t>indie game</a:t>
            </a:r>
            <a:r>
              <a:rPr lang="en-GB"/>
              <a:t>, short for </a:t>
            </a:r>
            <a:r>
              <a:rPr b="1" lang="en-GB">
                <a:solidFill>
                  <a:srgbClr val="FF0000"/>
                </a:solidFill>
              </a:rPr>
              <a:t>independent video game</a:t>
            </a:r>
            <a:r>
              <a:rPr lang="en-GB"/>
              <a:t>, is a video game typically created by </a:t>
            </a:r>
            <a:r>
              <a:rPr b="1" lang="en-GB">
                <a:solidFill>
                  <a:srgbClr val="FF0000"/>
                </a:solidFill>
              </a:rPr>
              <a:t>individuals or smaller development teams </a:t>
            </a:r>
            <a:r>
              <a:rPr lang="en-GB"/>
              <a:t>without the financial and technical support of a large game publisher, in contrast to most "AAA" (triple-A) games.</a:t>
            </a:r>
            <a:endParaRPr/>
          </a:p>
        </p:txBody>
      </p:sp>
      <p:pic>
        <p:nvPicPr>
          <p:cNvPr id="112" name="Google Shape;112;p18"/>
          <p:cNvPicPr preferRelativeResize="0"/>
          <p:nvPr/>
        </p:nvPicPr>
        <p:blipFill>
          <a:blip r:embed="rId5">
            <a:alphaModFix/>
          </a:blip>
          <a:stretch>
            <a:fillRect/>
          </a:stretch>
        </p:blipFill>
        <p:spPr>
          <a:xfrm>
            <a:off x="4485625" y="504850"/>
            <a:ext cx="4638648" cy="46386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7"/>
                                        </p:tgtEl>
                                      </p:cBhvr>
                                    </p:animEffect>
                                    <p:set>
                                      <p:cBhvr>
                                        <p:cTn dur="1" fill="hold">
                                          <p:stCondLst>
                                            <p:cond delay="1000"/>
                                          </p:stCondLst>
                                        </p:cTn>
                                        <p:tgtEl>
                                          <p:spTgt spid="1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6"/>
                                        </p:tgtEl>
                                      </p:cBhvr>
                                    </p:animEffect>
                                    <p:set>
                                      <p:cBhvr>
                                        <p:cTn dur="1" fill="hold">
                                          <p:stCondLst>
                                            <p:cond delay="1000"/>
                                          </p:stCondLst>
                                        </p:cTn>
                                        <p:tgtEl>
                                          <p:spTgt spid="10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1000"/>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Effect filter="fade" transition="in">
                                      <p:cBhvr>
                                        <p:cTn dur="1000"/>
                                        <p:tgtEl>
                                          <p:spTgt spid="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Effect filter="fade" transition="in">
                                      <p:cBhvr>
                                        <p:cTn dur="1000"/>
                                        <p:tgtEl>
                                          <p:spTgt spid="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animEffect filter="fade" transition="in">
                                      <p:cBhvr>
                                        <p:cTn dur="1000"/>
                                        <p:tgtEl>
                                          <p:spTgt spid="1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4" st="4"/>
                                            </p:txEl>
                                          </p:spTgt>
                                        </p:tgtEl>
                                        <p:attrNameLst>
                                          <p:attrName>style.visibility</p:attrName>
                                        </p:attrNameLst>
                                      </p:cBhvr>
                                      <p:to>
                                        <p:strVal val="visible"/>
                                      </p:to>
                                    </p:set>
                                    <p:animEffect filter="fade" transition="in">
                                      <p:cBhvr>
                                        <p:cTn dur="1000"/>
                                        <p:tgtEl>
                                          <p:spTgt spid="1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5" st="5"/>
                                            </p:txEl>
                                          </p:spTgt>
                                        </p:tgtEl>
                                        <p:attrNameLst>
                                          <p:attrName>style.visibility</p:attrName>
                                        </p:attrNameLst>
                                      </p:cBhvr>
                                      <p:to>
                                        <p:strVal val="visible"/>
                                      </p:to>
                                    </p:set>
                                    <p:animEffect filter="fade" transition="in">
                                      <p:cBhvr>
                                        <p:cTn dur="1000"/>
                                        <p:tgtEl>
                                          <p:spTgt spid="1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6" st="6"/>
                                            </p:txEl>
                                          </p:spTgt>
                                        </p:tgtEl>
                                        <p:attrNameLst>
                                          <p:attrName>style.visibility</p:attrName>
                                        </p:attrNameLst>
                                      </p:cBhvr>
                                      <p:to>
                                        <p:strVal val="visible"/>
                                      </p:to>
                                    </p:set>
                                    <p:animEffect filter="fade" transition="in">
                                      <p:cBhvr>
                                        <p:cTn dur="1000"/>
                                        <p:tgtEl>
                                          <p:spTgt spid="11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9"/>
                                        </p:tgtEl>
                                      </p:cBhvr>
                                    </p:animEffect>
                                    <p:set>
                                      <p:cBhvr>
                                        <p:cTn dur="1" fill="hold">
                                          <p:stCondLst>
                                            <p:cond delay="1000"/>
                                          </p:stCondLst>
                                        </p:cTn>
                                        <p:tgtEl>
                                          <p:spTgt spid="1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nvSpPr>
        <p:spPr>
          <a:xfrm>
            <a:off x="201500" y="287875"/>
            <a:ext cx="456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t>What makes a game successful?</a:t>
            </a:r>
            <a:endParaRPr sz="2300"/>
          </a:p>
        </p:txBody>
      </p:sp>
      <p:sp>
        <p:nvSpPr>
          <p:cNvPr id="118" name="Google Shape;118;p19"/>
          <p:cNvSpPr txBox="1"/>
          <p:nvPr/>
        </p:nvSpPr>
        <p:spPr>
          <a:xfrm>
            <a:off x="2461425" y="1383275"/>
            <a:ext cx="3382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600">
                <a:solidFill>
                  <a:srgbClr val="980000"/>
                </a:solidFill>
              </a:rPr>
              <a:t>Sales</a:t>
            </a:r>
            <a:endParaRPr sz="9600">
              <a:solidFill>
                <a:srgbClr val="980000"/>
              </a:solidFill>
            </a:endParaRPr>
          </a:p>
        </p:txBody>
      </p:sp>
      <p:grpSp>
        <p:nvGrpSpPr>
          <p:cNvPr id="119" name="Google Shape;119;p19"/>
          <p:cNvGrpSpPr/>
          <p:nvPr/>
        </p:nvGrpSpPr>
        <p:grpSpPr>
          <a:xfrm>
            <a:off x="2245437" y="1223459"/>
            <a:ext cx="3997137" cy="2053583"/>
            <a:chOff x="2274250" y="959600"/>
            <a:chExt cx="3809700" cy="2706000"/>
          </a:xfrm>
        </p:grpSpPr>
        <p:cxnSp>
          <p:nvCxnSpPr>
            <p:cNvPr id="120" name="Google Shape;120;p19"/>
            <p:cNvCxnSpPr/>
            <p:nvPr/>
          </p:nvCxnSpPr>
          <p:spPr>
            <a:xfrm>
              <a:off x="2274250" y="1357825"/>
              <a:ext cx="3809700" cy="2207100"/>
            </a:xfrm>
            <a:prstGeom prst="straightConnector1">
              <a:avLst/>
            </a:prstGeom>
            <a:noFill/>
            <a:ln cap="flat" cmpd="sng" w="76200">
              <a:solidFill>
                <a:schemeClr val="dk1"/>
              </a:solidFill>
              <a:prstDash val="solid"/>
              <a:round/>
              <a:headEnd len="med" w="med" type="none"/>
              <a:tailEnd len="med" w="med" type="none"/>
            </a:ln>
          </p:spPr>
        </p:cxnSp>
        <p:cxnSp>
          <p:nvCxnSpPr>
            <p:cNvPr id="121" name="Google Shape;121;p19"/>
            <p:cNvCxnSpPr/>
            <p:nvPr/>
          </p:nvCxnSpPr>
          <p:spPr>
            <a:xfrm flipH="1">
              <a:off x="2427825" y="959600"/>
              <a:ext cx="3569700" cy="2706000"/>
            </a:xfrm>
            <a:prstGeom prst="straightConnector1">
              <a:avLst/>
            </a:prstGeom>
            <a:noFill/>
            <a:ln cap="flat" cmpd="sng" w="76200">
              <a:solidFill>
                <a:schemeClr val="dk1"/>
              </a:solidFill>
              <a:prstDash val="solid"/>
              <a:round/>
              <a:headEnd len="med" w="med" type="none"/>
              <a:tailEnd len="med" w="med" type="none"/>
            </a:ln>
          </p:spPr>
        </p:cxnSp>
      </p:grpSp>
      <p:sp>
        <p:nvSpPr>
          <p:cNvPr id="122" name="Google Shape;122;p19"/>
          <p:cNvSpPr txBox="1"/>
          <p:nvPr/>
        </p:nvSpPr>
        <p:spPr>
          <a:xfrm>
            <a:off x="76750" y="3329850"/>
            <a:ext cx="646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Instead, I used reviews</a:t>
            </a:r>
            <a:endParaRPr/>
          </a:p>
          <a:p>
            <a:pPr indent="-317500" lvl="0" marL="457200" rtl="0" algn="l">
              <a:spcBef>
                <a:spcPts val="0"/>
              </a:spcBef>
              <a:spcAft>
                <a:spcPts val="0"/>
              </a:spcAft>
              <a:buSzPts val="1400"/>
              <a:buChar char="-"/>
            </a:pPr>
            <a:r>
              <a:rPr lang="en-GB"/>
              <a:t>Summed positive and negative </a:t>
            </a:r>
            <a:r>
              <a:rPr lang="en-GB"/>
              <a:t>ratings to find the total number of reviews</a:t>
            </a:r>
            <a:endParaRPr/>
          </a:p>
          <a:p>
            <a:pPr indent="-317500" lvl="0" marL="457200" rtl="0" algn="l">
              <a:spcBef>
                <a:spcPts val="0"/>
              </a:spcBef>
              <a:spcAft>
                <a:spcPts val="0"/>
              </a:spcAft>
              <a:buSzPts val="1400"/>
              <a:buChar char="-"/>
            </a:pPr>
            <a:r>
              <a:rPr lang="en-GB"/>
              <a:t>Created classifiers based on the ratio of positive to total reviews</a:t>
            </a:r>
            <a:endParaRPr/>
          </a:p>
        </p:txBody>
      </p:sp>
      <p:pic>
        <p:nvPicPr>
          <p:cNvPr id="123" name="Google Shape;123;p19"/>
          <p:cNvPicPr preferRelativeResize="0"/>
          <p:nvPr/>
        </p:nvPicPr>
        <p:blipFill>
          <a:blip r:embed="rId3">
            <a:alphaModFix/>
          </a:blip>
          <a:stretch>
            <a:fillRect/>
          </a:stretch>
        </p:blipFill>
        <p:spPr>
          <a:xfrm>
            <a:off x="3577675" y="2571746"/>
            <a:ext cx="5566325" cy="2505525"/>
          </a:xfrm>
          <a:prstGeom prst="rect">
            <a:avLst/>
          </a:prstGeom>
          <a:noFill/>
          <a:ln>
            <a:noFill/>
          </a:ln>
        </p:spPr>
      </p:pic>
      <p:sp>
        <p:nvSpPr>
          <p:cNvPr id="124" name="Google Shape;124;p19"/>
          <p:cNvSpPr txBox="1"/>
          <p:nvPr/>
        </p:nvSpPr>
        <p:spPr>
          <a:xfrm>
            <a:off x="167925" y="4251050"/>
            <a:ext cx="330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 what factors might contribute to a game being well </a:t>
            </a:r>
            <a:r>
              <a:rPr lang="en-GB"/>
              <a:t>reviewed?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ppt_w</p:attrName>
                                        </p:attrNameLst>
                                      </p:cBhvr>
                                      <p:tavLst>
                                        <p:tav fmla="" tm="0">
                                          <p:val>
                                            <p:strVal val="0"/>
                                          </p:val>
                                        </p:tav>
                                        <p:tav fmla="" tm="100000">
                                          <p:val>
                                            <p:strVal val="#ppt_w"/>
                                          </p:val>
                                        </p:tav>
                                      </p:tavLst>
                                    </p:anim>
                                    <p:anim calcmode="lin" valueType="num">
                                      <p:cBhvr additive="base">
                                        <p:cTn dur="1000"/>
                                        <p:tgtEl>
                                          <p:spTgt spid="11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
                                        <p:tgtEl>
                                          <p:spTgt spid="119"/>
                                        </p:tgtEl>
                                        <p:attrNameLst>
                                          <p:attrName>ppt_w</p:attrName>
                                        </p:attrNameLst>
                                      </p:cBhvr>
                                      <p:tavLst>
                                        <p:tav fmla="" tm="0">
                                          <p:val>
                                            <p:strVal val="0"/>
                                          </p:val>
                                        </p:tav>
                                        <p:tav fmla="" tm="100000">
                                          <p:val>
                                            <p:strVal val="#ppt_w"/>
                                          </p:val>
                                        </p:tav>
                                      </p:tavLst>
                                    </p:anim>
                                    <p:anim calcmode="lin" valueType="num">
                                      <p:cBhvr additive="base">
                                        <p:cTn dur="100"/>
                                        <p:tgtEl>
                                          <p:spTgt spid="11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000"/>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6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3"/>
                                        </p:tgtEl>
                                      </p:cBhvr>
                                    </p:animEffect>
                                    <p:set>
                                      <p:cBhvr>
                                        <p:cTn dur="1" fill="hold">
                                          <p:stCondLst>
                                            <p:cond delay="1000"/>
                                          </p:stCondLst>
                                        </p:cTn>
                                        <p:tgtEl>
                                          <p:spTgt spid="12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ctrTitle"/>
          </p:nvPr>
        </p:nvSpPr>
        <p:spPr>
          <a:xfrm>
            <a:off x="0" y="0"/>
            <a:ext cx="6990600" cy="79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3080"/>
              <a:t>Decision Trees &amp; Random Forests</a:t>
            </a:r>
            <a:endParaRPr sz="3080"/>
          </a:p>
        </p:txBody>
      </p:sp>
      <p:sp>
        <p:nvSpPr>
          <p:cNvPr id="130" name="Google Shape;130;p20"/>
          <p:cNvSpPr txBox="1"/>
          <p:nvPr/>
        </p:nvSpPr>
        <p:spPr>
          <a:xfrm>
            <a:off x="258100" y="1631500"/>
            <a:ext cx="30879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latin typeface="Comfortaa"/>
                <a:ea typeface="Comfortaa"/>
                <a:cs typeface="Comfortaa"/>
                <a:sym typeface="Comfortaa"/>
              </a:rPr>
              <a:t>Extremely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Mixed</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Extremely Negative</a:t>
            </a:r>
            <a:endParaRPr sz="2300">
              <a:latin typeface="Comfortaa"/>
              <a:ea typeface="Comfortaa"/>
              <a:cs typeface="Comfortaa"/>
              <a:sym typeface="Comfortaa"/>
            </a:endParaRPr>
          </a:p>
        </p:txBody>
      </p:sp>
      <p:sp>
        <p:nvSpPr>
          <p:cNvPr id="131" name="Google Shape;131;p20"/>
          <p:cNvSpPr/>
          <p:nvPr/>
        </p:nvSpPr>
        <p:spPr>
          <a:xfrm>
            <a:off x="212025" y="1677625"/>
            <a:ext cx="350400" cy="1096800"/>
          </a:xfrm>
          <a:prstGeom prst="lef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p:txBody>
      </p:sp>
      <p:sp>
        <p:nvSpPr>
          <p:cNvPr id="132" name="Google Shape;132;p20"/>
          <p:cNvSpPr/>
          <p:nvPr/>
        </p:nvSpPr>
        <p:spPr>
          <a:xfrm>
            <a:off x="2875925" y="1649975"/>
            <a:ext cx="414900" cy="1096800"/>
          </a:xfrm>
          <a:prstGeom prst="righ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212025" y="2823225"/>
            <a:ext cx="350400" cy="1404000"/>
          </a:xfrm>
          <a:prstGeom prst="lef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34" name="Google Shape;134;p20"/>
          <p:cNvSpPr/>
          <p:nvPr/>
        </p:nvSpPr>
        <p:spPr>
          <a:xfrm>
            <a:off x="2875925" y="2823225"/>
            <a:ext cx="414900" cy="1404000"/>
          </a:xfrm>
          <a:prstGeom prst="righ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txBox="1"/>
          <p:nvPr/>
        </p:nvSpPr>
        <p:spPr>
          <a:xfrm>
            <a:off x="4471775" y="1631500"/>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the first few forests, I set the target to be positive ratings - Any rating above “Mixed”</a:t>
            </a:r>
            <a:endParaRPr/>
          </a:p>
        </p:txBody>
      </p:sp>
      <p:sp>
        <p:nvSpPr>
          <p:cNvPr id="136" name="Google Shape;136;p20"/>
          <p:cNvSpPr txBox="1"/>
          <p:nvPr/>
        </p:nvSpPr>
        <p:spPr>
          <a:xfrm>
            <a:off x="4409775" y="2440925"/>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was due to the Steam dataset not having exact sales data - Owners wasn’t a good </a:t>
            </a:r>
            <a:r>
              <a:rPr lang="en-GB"/>
              <a:t>metric, as they came in broad ranges </a:t>
            </a:r>
            <a:endParaRPr/>
          </a:p>
        </p:txBody>
      </p:sp>
      <p:sp>
        <p:nvSpPr>
          <p:cNvPr id="137" name="Google Shape;137;p20"/>
          <p:cNvSpPr txBox="1"/>
          <p:nvPr/>
        </p:nvSpPr>
        <p:spPr>
          <a:xfrm>
            <a:off x="4409775" y="35937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Additionally, “owning the game” does not necessarily translate to “purchased the game”</a:t>
            </a:r>
            <a:endParaRPr/>
          </a:p>
        </p:txBody>
      </p:sp>
      <p:pic>
        <p:nvPicPr>
          <p:cNvPr id="138" name="Google Shape;138;p20"/>
          <p:cNvPicPr preferRelativeResize="0"/>
          <p:nvPr/>
        </p:nvPicPr>
        <p:blipFill>
          <a:blip r:embed="rId3">
            <a:alphaModFix/>
          </a:blip>
          <a:stretch>
            <a:fillRect/>
          </a:stretch>
        </p:blipFill>
        <p:spPr>
          <a:xfrm>
            <a:off x="3586071" y="2360662"/>
            <a:ext cx="5183651" cy="26222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8"/>
                                        </p:tgtEl>
                                      </p:cBhvr>
                                    </p:animEffect>
                                    <p:set>
                                      <p:cBhvr>
                                        <p:cTn dur="1" fill="hold">
                                          <p:stCondLst>
                                            <p:cond delay="1000"/>
                                          </p:stCondLst>
                                        </p:cTn>
                                        <p:tgtEl>
                                          <p:spTgt spid="13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6"/>
                                        </p:tgtEl>
                                      </p:cBhvr>
                                    </p:animEffect>
                                    <p:set>
                                      <p:cBhvr>
                                        <p:cTn dur="1" fill="hold">
                                          <p:stCondLst>
                                            <p:cond delay="1000"/>
                                          </p:stCondLst>
                                        </p:cTn>
                                        <p:tgtEl>
                                          <p:spTgt spid="1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p:nvPr/>
        </p:nvSpPr>
        <p:spPr>
          <a:xfrm>
            <a:off x="105550" y="810875"/>
            <a:ext cx="5177100" cy="4231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type="title"/>
          </p:nvPr>
        </p:nvSpPr>
        <p:spPr>
          <a:xfrm>
            <a:off x="173450" y="140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Run 1 - 100 estimators</a:t>
            </a:r>
            <a:endParaRPr/>
          </a:p>
        </p:txBody>
      </p:sp>
      <p:sp>
        <p:nvSpPr>
          <p:cNvPr id="145" name="Google Shape;145;p21"/>
          <p:cNvSpPr txBox="1"/>
          <p:nvPr>
            <p:ph idx="1" type="body"/>
          </p:nvPr>
        </p:nvSpPr>
        <p:spPr>
          <a:xfrm>
            <a:off x="5788750" y="304175"/>
            <a:ext cx="3043500" cy="46869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en-GB" sz="1565"/>
              <a:t>This initial run used less estimators, but had multiple dummies for </a:t>
            </a:r>
            <a:r>
              <a:rPr b="1" i="1" lang="en-GB" sz="1565">
                <a:solidFill>
                  <a:srgbClr val="0000FF"/>
                </a:solidFill>
              </a:rPr>
              <a:t>multiplayer</a:t>
            </a:r>
            <a:r>
              <a:rPr lang="en-GB" sz="1565"/>
              <a:t>.</a:t>
            </a:r>
            <a:endParaRPr sz="1565"/>
          </a:p>
          <a:p>
            <a:pPr indent="0" lvl="0" marL="0" rtl="0" algn="l">
              <a:lnSpc>
                <a:spcPct val="105000"/>
              </a:lnSpc>
              <a:spcBef>
                <a:spcPts val="1200"/>
              </a:spcBef>
              <a:spcAft>
                <a:spcPts val="0"/>
              </a:spcAft>
              <a:buSzPts val="1018"/>
              <a:buNone/>
            </a:pPr>
            <a:r>
              <a:rPr lang="en-GB" sz="1565"/>
              <a:t>We can see that of all the factors and genres, </a:t>
            </a:r>
            <a:r>
              <a:rPr b="1" i="1" lang="en-GB" sz="1565">
                <a:solidFill>
                  <a:srgbClr val="0000FF"/>
                </a:solidFill>
              </a:rPr>
              <a:t>is_open_world</a:t>
            </a:r>
            <a:r>
              <a:rPr lang="en-GB" sz="1565"/>
              <a:t> seems to be the most </a:t>
            </a:r>
            <a:r>
              <a:rPr lang="en-GB" sz="1565"/>
              <a:t>influential</a:t>
            </a:r>
            <a:r>
              <a:rPr lang="en-GB" sz="1565"/>
              <a:t> on getting a positive review score. </a:t>
            </a:r>
            <a:endParaRPr sz="1565"/>
          </a:p>
          <a:p>
            <a:pPr indent="0" lvl="0" marL="0" rtl="0" algn="l">
              <a:lnSpc>
                <a:spcPct val="105000"/>
              </a:lnSpc>
              <a:spcBef>
                <a:spcPts val="1200"/>
              </a:spcBef>
              <a:spcAft>
                <a:spcPts val="0"/>
              </a:spcAft>
              <a:buSzPts val="1018"/>
              <a:buNone/>
            </a:pPr>
            <a:r>
              <a:rPr lang="en-GB" sz="1565"/>
              <a:t>Having </a:t>
            </a:r>
            <a:r>
              <a:rPr b="1" i="1" lang="en-GB" sz="1565">
                <a:solidFill>
                  <a:srgbClr val="0000FF"/>
                </a:solidFill>
              </a:rPr>
              <a:t>no multiplayer</a:t>
            </a:r>
            <a:r>
              <a:rPr lang="en-GB" sz="1565"/>
              <a:t> be of higher importance may be due to the number of multiplayer games being lower than single player:</a:t>
            </a:r>
            <a:endParaRPr sz="1565"/>
          </a:p>
          <a:p>
            <a:pPr indent="0" lvl="0" marL="0" rtl="0" algn="l">
              <a:lnSpc>
                <a:spcPct val="105000"/>
              </a:lnSpc>
              <a:spcBef>
                <a:spcPts val="1200"/>
              </a:spcBef>
              <a:spcAft>
                <a:spcPts val="1200"/>
              </a:spcAft>
              <a:buSzPts val="1018"/>
              <a:buNone/>
            </a:pPr>
            <a:r>
              <a:rPr lang="en-GB" sz="1565"/>
              <a:t>5758 games with the tag as opposed to 20,806 without!</a:t>
            </a:r>
            <a:endParaRPr sz="1565"/>
          </a:p>
        </p:txBody>
      </p:sp>
      <p:pic>
        <p:nvPicPr>
          <p:cNvPr id="146" name="Google Shape;146;p21"/>
          <p:cNvPicPr preferRelativeResize="0"/>
          <p:nvPr/>
        </p:nvPicPr>
        <p:blipFill>
          <a:blip r:embed="rId3">
            <a:alphaModFix/>
          </a:blip>
          <a:stretch>
            <a:fillRect/>
          </a:stretch>
        </p:blipFill>
        <p:spPr>
          <a:xfrm>
            <a:off x="152400" y="865925"/>
            <a:ext cx="5077138" cy="412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0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000"/>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000"/>
                                        <p:tgtEl>
                                          <p:spTgt spid="1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animEffect filter="fade" transition="in">
                                      <p:cBhvr>
                                        <p:cTn dur="1000"/>
                                        <p:tgtEl>
                                          <p:spTgt spid="14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